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6"/>
  </p:notesMasterIdLst>
  <p:sldIdLst>
    <p:sldId id="262" r:id="rId2"/>
    <p:sldId id="257" r:id="rId3"/>
    <p:sldId id="263" r:id="rId4"/>
    <p:sldId id="264" r:id="rId5"/>
  </p:sldIdLst>
  <p:sldSz cx="6858000" cy="9907588"/>
  <p:notesSz cx="6858000" cy="9144000"/>
  <p:embeddedFontLst>
    <p:embeddedFont>
      <p:font typeface="맑은 고딕" panose="020B0503020000020004" pitchFamily="50" charset="-127"/>
      <p:regular r:id="rId7"/>
      <p:bold r:id="rId8"/>
    </p:embeddedFont>
    <p:embeddedFont>
      <p:font typeface="함초롬바탕" panose="02030604000101010101" pitchFamily="18" charset="-127"/>
      <p:regular r:id="rId9"/>
      <p:bold r:id="rId10"/>
    </p:embeddedFont>
    <p:embeddedFont>
      <p:font typeface="에스코어 드림 9 Black" panose="020B0A03030302020204" pitchFamily="34" charset="-127"/>
      <p:bold r:id="rId11"/>
    </p:embeddedFont>
    <p:embeddedFont>
      <p:font typeface="조선일보명조" panose="02030304000000000000" pitchFamily="18" charset="-127"/>
      <p:regular r:id="rId12"/>
    </p:embeddedFont>
    <p:embeddedFont>
      <p:font typeface="G마켓 산스 TTF Light" panose="02000000000000000000" pitchFamily="2" charset="-127"/>
      <p:regular r:id="rId13"/>
    </p:embeddedFont>
    <p:embeddedFont>
      <p:font typeface="에스코어 드림 7 ExtraBold" panose="020B0803030302020204" pitchFamily="34" charset="-127"/>
      <p:bold r:id="rId14"/>
    </p:embeddedFont>
    <p:embeddedFont>
      <p:font typeface="에스코어 드림 5 Medium" panose="020B0503030302020204" pitchFamily="34" charset="-127"/>
      <p:regular r:id="rId15"/>
    </p:embeddedFont>
    <p:embeddedFont>
      <p:font typeface="G마켓 산스 TTF Bold" panose="02000000000000000000" pitchFamily="2" charset="-127"/>
      <p:bold r:id="rId16"/>
    </p:embeddedFont>
    <p:embeddedFont>
      <p:font typeface="G마켓 산스 TTF Medium" panose="02000000000000000000" pitchFamily="2" charset="-127"/>
      <p:regular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ongwoo" initials="J" lastIdx="1" clrIdx="0">
    <p:extLst>
      <p:ext uri="{19B8F6BF-5375-455C-9EA6-DF929625EA0E}">
        <p15:presenceInfo xmlns:p15="http://schemas.microsoft.com/office/powerpoint/2012/main" userId="Jeongwo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F5EF"/>
    <a:srgbClr val="E6E6E6"/>
    <a:srgbClr val="8DFD73"/>
    <a:srgbClr val="EAE646"/>
    <a:srgbClr val="82C2E2"/>
    <a:srgbClr val="358A89"/>
    <a:srgbClr val="4ECCE0"/>
    <a:srgbClr val="51D2E4"/>
    <a:srgbClr val="5FFFFF"/>
    <a:srgbClr val="83C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77" autoAdjust="0"/>
    <p:restoredTop sz="96400" autoAdjust="0"/>
  </p:normalViewPr>
  <p:slideViewPr>
    <p:cSldViewPr snapToGrid="0">
      <p:cViewPr varScale="1">
        <p:scale>
          <a:sx n="80" d="100"/>
          <a:sy n="80" d="100"/>
        </p:scale>
        <p:origin x="3480" y="11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B4F48-5714-45A3-94E4-611688F773C9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276B5-9970-4A02-923E-27C372C08A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277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276B5-9970-4A02-923E-27C372C08AB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7966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276B5-9970-4A02-923E-27C372C08AB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5880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276B5-9970-4A02-923E-27C372C08AB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6542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276B5-9970-4A02-923E-27C372C08AB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4232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B4DF-8081-43E0-A1FF-88569421ACB4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777B-4FB5-4E67-96D6-CE6CE59453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14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B4DF-8081-43E0-A1FF-88569421ACB4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777B-4FB5-4E67-96D6-CE6CE59453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99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B4DF-8081-43E0-A1FF-88569421ACB4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777B-4FB5-4E67-96D6-CE6CE59453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83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B4DF-8081-43E0-A1FF-88569421ACB4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777B-4FB5-4E67-96D6-CE6CE59453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352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B4DF-8081-43E0-A1FF-88569421ACB4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777B-4FB5-4E67-96D6-CE6CE59453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208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B4DF-8081-43E0-A1FF-88569421ACB4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777B-4FB5-4E67-96D6-CE6CE59453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396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B4DF-8081-43E0-A1FF-88569421ACB4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777B-4FB5-4E67-96D6-CE6CE59453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932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B4DF-8081-43E0-A1FF-88569421ACB4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777B-4FB5-4E67-96D6-CE6CE59453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789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B4DF-8081-43E0-A1FF-88569421ACB4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777B-4FB5-4E67-96D6-CE6CE59453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445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B4DF-8081-43E0-A1FF-88569421ACB4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777B-4FB5-4E67-96D6-CE6CE59453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19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B4DF-8081-43E0-A1FF-88569421ACB4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777B-4FB5-4E67-96D6-CE6CE59453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755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DB4DF-8081-43E0-A1FF-88569421ACB4}" type="datetimeFigureOut">
              <a:rPr lang="ko-KR" altLang="en-US" smtClean="0"/>
              <a:t>2020-05-26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E777B-4FB5-4E67-96D6-CE6CE59453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102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w can big data turn into improved freight rates and better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" r="16269"/>
          <a:stretch/>
        </p:blipFill>
        <p:spPr bwMode="auto">
          <a:xfrm>
            <a:off x="1" y="341773"/>
            <a:ext cx="6858000" cy="505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" y="390475"/>
            <a:ext cx="6857999" cy="5007016"/>
          </a:xfrm>
          <a:prstGeom prst="rect">
            <a:avLst/>
          </a:prstGeom>
          <a:gradFill flip="none" rotWithShape="1">
            <a:gsLst>
              <a:gs pos="75250">
                <a:srgbClr val="000000"/>
              </a:gs>
              <a:gs pos="50000">
                <a:srgbClr val="000000">
                  <a:alpha val="60000"/>
                </a:srgbClr>
              </a:gs>
              <a:gs pos="100000">
                <a:schemeClr val="tx1"/>
              </a:gs>
              <a:gs pos="0">
                <a:schemeClr val="tx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TextBox 77"/>
          <p:cNvSpPr txBox="1"/>
          <p:nvPr/>
        </p:nvSpPr>
        <p:spPr>
          <a:xfrm>
            <a:off x="400378" y="4543226"/>
            <a:ext cx="60667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900" b="1" dirty="0" smtClean="0">
                <a:solidFill>
                  <a:srgbClr val="83F5E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조선일보명조" panose="02030304000000000000" pitchFamily="18" charset="-127"/>
              </a:rPr>
              <a:t>Environmental-Data Analysis </a:t>
            </a:r>
            <a:r>
              <a:rPr lang="en-US" altLang="ko-KR" sz="1900" b="1" dirty="0">
                <a:solidFill>
                  <a:srgbClr val="83F5E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조선일보명조" panose="02030304000000000000" pitchFamily="18" charset="-127"/>
              </a:rPr>
              <a:t>&amp; Practicum</a:t>
            </a:r>
          </a:p>
        </p:txBody>
      </p:sp>
      <p:sp>
        <p:nvSpPr>
          <p:cNvPr id="80" name="직사각형 79"/>
          <p:cNvSpPr/>
          <p:nvPr/>
        </p:nvSpPr>
        <p:spPr>
          <a:xfrm>
            <a:off x="3763845" y="1015991"/>
            <a:ext cx="2642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dirty="0" smtClean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2020</a:t>
            </a:r>
            <a:r>
              <a:rPr lang="ko-KR" altLang="en-US" sz="1600" dirty="0" smtClean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년</a:t>
            </a:r>
            <a:endParaRPr lang="en-US" altLang="ko-KR" sz="1600" dirty="0" smtClean="0">
              <a:solidFill>
                <a:schemeClr val="bg1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  <a:p>
            <a:pPr algn="r"/>
            <a:r>
              <a:rPr lang="ko-KR" altLang="en-US" sz="1600" dirty="0" smtClean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환경 통계 분석 및 실습 교육</a:t>
            </a:r>
            <a:endParaRPr lang="en-US" altLang="ko-KR" sz="1600" dirty="0">
              <a:solidFill>
                <a:schemeClr val="bg1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-16485" y="105892"/>
            <a:ext cx="12580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300" dirty="0" smtClean="0">
                <a:solidFill>
                  <a:schemeClr val="bg1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SINCE 2014</a:t>
            </a:r>
            <a:endParaRPr lang="ko-KR" altLang="en-US" sz="1300" dirty="0">
              <a:solidFill>
                <a:schemeClr val="bg1"/>
              </a:solidFill>
              <a:latin typeface="에스코어 드림 7 ExtraBold" panose="020B0803030302020204" pitchFamily="34" charset="-127"/>
              <a:ea typeface="에스코어 드림 7 ExtraBold" panose="020B0803030302020204" pitchFamily="34" charset="-127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3477866" y="3152302"/>
            <a:ext cx="282160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/>
          <p:cNvCxnSpPr/>
          <p:nvPr/>
        </p:nvCxnSpPr>
        <p:spPr>
          <a:xfrm>
            <a:off x="3477866" y="3516108"/>
            <a:ext cx="282160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2914996" y="3157743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ko-KR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7</a:t>
            </a:r>
            <a:r>
              <a:rPr lang="ko-KR" altLang="en-US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월 </a:t>
            </a:r>
            <a:r>
              <a:rPr lang="en-US" altLang="ko-KR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6, 13, 20, 27</a:t>
            </a:r>
            <a:r>
              <a:rPr lang="ko-KR" altLang="en-US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일</a:t>
            </a:r>
            <a:r>
              <a:rPr lang="en-US" altLang="ko-KR" dirty="0" smtClean="0">
                <a:solidFill>
                  <a:srgbClr val="83C5E5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 </a:t>
            </a:r>
            <a:r>
              <a:rPr lang="en-US" altLang="ko-KR" sz="1400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(MON)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629596" y="3579467"/>
            <a:ext cx="2782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4</a:t>
            </a:r>
            <a:r>
              <a:rPr lang="ko-KR" altLang="en-US" sz="14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차 산업혁명 시대에 환경 산업은 빅데이터 처리에 익숙한 실용적</a:t>
            </a:r>
            <a:endParaRPr lang="en-US" altLang="ko-KR" sz="1400" dirty="0" smtClean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r"/>
            <a:r>
              <a:rPr lang="ko-KR" altLang="en-US" sz="14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연구 능력을 갖춘 환경공학인을</a:t>
            </a:r>
            <a:endParaRPr lang="en-US" altLang="ko-KR" sz="1400" dirty="0" smtClean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r"/>
            <a:r>
              <a:rPr lang="ko-KR" altLang="en-US" sz="14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필요로 하고 있습니다</a:t>
            </a:r>
            <a:r>
              <a:rPr lang="en-US" altLang="ko-KR" sz="14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.</a:t>
            </a:r>
            <a:endParaRPr lang="ko-KR" altLang="en-US" sz="14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12534" y="5905234"/>
            <a:ext cx="27318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〮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7</a:t>
            </a:r>
            <a:r>
              <a:rPr lang="ko-KR" altLang="en-US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월 </a:t>
            </a:r>
            <a:r>
              <a:rPr lang="en-US" altLang="ko-KR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6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, 13, 20, 27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일 </a:t>
            </a:r>
            <a:r>
              <a:rPr lang="en-US" altLang="ko-KR" sz="1100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(</a:t>
            </a:r>
            <a:r>
              <a:rPr lang="ko-KR" altLang="en-US" sz="1100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매주 월요일</a:t>
            </a:r>
            <a:r>
              <a:rPr lang="en-US" altLang="ko-KR" sz="1100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)</a:t>
            </a:r>
          </a:p>
          <a:p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   09:30 ~ 18:00</a:t>
            </a:r>
          </a:p>
          <a:p>
            <a:r>
              <a:rPr lang="en-US" altLang="ko-KR" sz="1100" b="1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〮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광주과학기술원 </a:t>
            </a:r>
            <a:r>
              <a:rPr lang="ko-KR" altLang="en-US" sz="1100" dirty="0" err="1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오룡관</a:t>
            </a:r>
            <a:r>
              <a:rPr lang="ko-KR" altLang="en-US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 </a:t>
            </a:r>
            <a:r>
              <a:rPr lang="en-US" altLang="ko-KR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101</a:t>
            </a:r>
            <a:r>
              <a:rPr lang="ko-KR" altLang="en-US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호</a:t>
            </a:r>
            <a:endParaRPr lang="en-US" altLang="ko-KR" sz="11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조선일보명조" panose="02030304000000000000" pitchFamily="18" charset="-127"/>
            </a:endParaRPr>
          </a:p>
          <a:p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   (</a:t>
            </a:r>
            <a:r>
              <a:rPr lang="ko-KR" altLang="en-US" sz="1100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사회적 거리 두기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를 위한 </a:t>
            </a:r>
            <a:r>
              <a:rPr lang="ko-KR" altLang="en-US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넓은 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강의실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)</a:t>
            </a:r>
            <a:endParaRPr lang="en-US" altLang="ko-KR" sz="11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조선일보명조" panose="02030304000000000000" pitchFamily="18" charset="-127"/>
            </a:endParaRPr>
          </a:p>
        </p:txBody>
      </p:sp>
      <p:sp>
        <p:nvSpPr>
          <p:cNvPr id="97" name="직사각형 96"/>
          <p:cNvSpPr/>
          <p:nvPr/>
        </p:nvSpPr>
        <p:spPr>
          <a:xfrm>
            <a:off x="3500589" y="7081982"/>
            <a:ext cx="34956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〮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온라인 접수 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(~2020. 06. 30.)</a:t>
            </a:r>
          </a:p>
          <a:p>
            <a:r>
              <a:rPr lang="en-US" altLang="ko-KR" sz="1100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    joonkim@gist.ac.kr</a:t>
            </a:r>
          </a:p>
          <a:p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    </a:t>
            </a:r>
            <a:r>
              <a:rPr lang="ko-KR" altLang="en-US" sz="1100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참조</a:t>
            </a:r>
            <a:r>
              <a:rPr lang="en-US" altLang="ko-KR" sz="1100" dirty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:</a:t>
            </a:r>
            <a:r>
              <a:rPr lang="en-US" altLang="ko-KR" sz="1100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 jeongwoomoon@gist.ac.kr</a:t>
            </a:r>
          </a:p>
          <a:p>
            <a:r>
              <a:rPr lang="en-US" altLang="ko-KR" sz="1100" dirty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 </a:t>
            </a:r>
            <a:r>
              <a:rPr lang="en-US" altLang="ko-KR" sz="1100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            (</a:t>
            </a:r>
            <a:r>
              <a:rPr lang="ko-KR" altLang="en-US" sz="1100" dirty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담당자</a:t>
            </a:r>
            <a:r>
              <a:rPr lang="en-US" altLang="ko-KR" sz="1100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)</a:t>
            </a:r>
            <a:endParaRPr lang="en-US" altLang="ko-KR" sz="1100" dirty="0">
              <a:solidFill>
                <a:srgbClr val="83F5EF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조선일보명조" panose="02030304000000000000" pitchFamily="18" charset="-127"/>
            </a:endParaRPr>
          </a:p>
          <a:p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〮</a:t>
            </a:r>
            <a:r>
              <a:rPr lang="ko-KR" altLang="en-US" sz="1100" b="1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간단한 </a:t>
            </a:r>
            <a:r>
              <a:rPr lang="ko-KR" altLang="en-US" sz="1100" b="1" dirty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자기소개</a:t>
            </a:r>
            <a:r>
              <a:rPr lang="en-US" altLang="ko-KR" sz="1100" b="1" dirty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, </a:t>
            </a:r>
            <a:r>
              <a:rPr lang="ko-KR" altLang="en-US" sz="1100" b="1" dirty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참여의지를 메일로 </a:t>
            </a:r>
            <a:r>
              <a:rPr lang="ko-KR" altLang="en-US" sz="1100" b="1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작성</a:t>
            </a:r>
            <a:endParaRPr lang="en-US" altLang="ko-KR" sz="1100" b="1" dirty="0">
              <a:solidFill>
                <a:srgbClr val="83F5EF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조선일보명조" panose="02030304000000000000" pitchFamily="18" charset="-127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12534" y="7086300"/>
            <a:ext cx="265970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〮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대한민국의 </a:t>
            </a:r>
            <a:r>
              <a:rPr lang="ko-KR" altLang="en-US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환경 관련분야 종사자</a:t>
            </a:r>
            <a:endParaRPr lang="en-US" altLang="ko-KR" sz="11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조선일보명조" panose="02030304000000000000" pitchFamily="18" charset="-127"/>
            </a:endParaRPr>
          </a:p>
          <a:p>
            <a:r>
              <a:rPr lang="en-US" altLang="ko-KR" sz="1100" b="1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〮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대학</a:t>
            </a:r>
            <a:r>
              <a:rPr lang="en-US" altLang="ko-KR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(</a:t>
            </a:r>
            <a:r>
              <a:rPr lang="ko-KR" altLang="en-US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원</a:t>
            </a:r>
            <a:r>
              <a:rPr lang="en-US" altLang="ko-KR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)</a:t>
            </a:r>
            <a:r>
              <a:rPr lang="ko-KR" altLang="en-US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생</a:t>
            </a:r>
            <a:r>
              <a:rPr lang="en-US" altLang="ko-KR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, </a:t>
            </a:r>
            <a:r>
              <a:rPr lang="ko-KR" altLang="en-US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기업인</a:t>
            </a:r>
            <a:r>
              <a:rPr lang="en-US" altLang="ko-KR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, </a:t>
            </a:r>
            <a:r>
              <a:rPr lang="ko-KR" altLang="en-US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연구원 모두 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가능</a:t>
            </a:r>
            <a:endParaRPr lang="en-US" altLang="ko-KR" sz="1100" dirty="0" smtClean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조선일보명조" panose="02030304000000000000" pitchFamily="18" charset="-127"/>
            </a:endParaRPr>
          </a:p>
          <a:p>
            <a:r>
              <a:rPr lang="en-US" altLang="ko-KR" sz="1100" b="1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 </a:t>
            </a:r>
            <a:r>
              <a:rPr lang="en-US" altLang="ko-KR" sz="1100" b="1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   </a:t>
            </a:r>
            <a:r>
              <a:rPr lang="en-US" altLang="ko-KR" sz="1100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(6</a:t>
            </a:r>
            <a:r>
              <a:rPr lang="ko-KR" altLang="en-US" sz="1100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년간 다양한 직종의 </a:t>
            </a:r>
            <a:r>
              <a:rPr lang="en-US" altLang="ko-KR" sz="1100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320</a:t>
            </a:r>
            <a:r>
              <a:rPr lang="ko-KR" altLang="en-US" sz="1100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여명 수료</a:t>
            </a:r>
            <a:r>
              <a:rPr lang="en-US" altLang="ko-KR" sz="1100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)</a:t>
            </a:r>
            <a:endParaRPr lang="ko-KR" altLang="en-US" sz="1100" dirty="0" smtClean="0">
              <a:solidFill>
                <a:srgbClr val="83F5EF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조선일보명조" panose="02030304000000000000" pitchFamily="18" charset="-127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72051" y="8383722"/>
            <a:ext cx="3004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〮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무료 강의 </a:t>
            </a:r>
            <a:r>
              <a:rPr lang="ko-KR" altLang="en-US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및 교재 </a:t>
            </a:r>
            <a:r>
              <a:rPr lang="en-US" altLang="ko-KR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(PDF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)</a:t>
            </a:r>
          </a:p>
          <a:p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〮</a:t>
            </a:r>
            <a:r>
              <a:rPr lang="ko-KR" altLang="en-US" sz="1100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수료증 수여</a:t>
            </a:r>
            <a:endParaRPr lang="en-US" altLang="ko-KR" sz="1100" dirty="0" smtClean="0">
              <a:solidFill>
                <a:srgbClr val="83F5EF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조선일보명조" panose="02030304000000000000" pitchFamily="18" charset="-127"/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541822" y="5626049"/>
            <a:ext cx="11993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solidFill>
                  <a:srgbClr val="83F5E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함초롬바탕" panose="02030604000101010101" pitchFamily="18" charset="-127"/>
              </a:rPr>
              <a:t>시간 및 장소 </a:t>
            </a:r>
            <a:endParaRPr lang="en-US" altLang="ko-KR" sz="1400" dirty="0">
              <a:solidFill>
                <a:srgbClr val="83F5E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함초롬바탕" panose="02030604000101010101" pitchFamily="18" charset="-127"/>
            </a:endParaRPr>
          </a:p>
        </p:txBody>
      </p:sp>
      <p:sp>
        <p:nvSpPr>
          <p:cNvPr id="121" name="직사각형 120"/>
          <p:cNvSpPr/>
          <p:nvPr/>
        </p:nvSpPr>
        <p:spPr>
          <a:xfrm>
            <a:off x="541822" y="6771466"/>
            <a:ext cx="8771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solidFill>
                  <a:srgbClr val="83F5E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함초롬바탕" panose="02030604000101010101" pitchFamily="18" charset="-127"/>
              </a:rPr>
              <a:t>지원자격</a:t>
            </a:r>
            <a:endParaRPr lang="en-US" altLang="ko-KR" sz="1400" dirty="0">
              <a:solidFill>
                <a:srgbClr val="83F5E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함초롬바탕" panose="02030604000101010101" pitchFamily="18" charset="-127"/>
            </a:endParaRPr>
          </a:p>
        </p:txBody>
      </p:sp>
      <p:sp>
        <p:nvSpPr>
          <p:cNvPr id="127" name="직사각형 126"/>
          <p:cNvSpPr/>
          <p:nvPr/>
        </p:nvSpPr>
        <p:spPr>
          <a:xfrm>
            <a:off x="612534" y="8080826"/>
            <a:ext cx="5309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solidFill>
                  <a:srgbClr val="83F5E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함초롬바탕" panose="02030604000101010101" pitchFamily="18" charset="-127"/>
              </a:rPr>
              <a:t>혜택</a:t>
            </a:r>
            <a:endParaRPr lang="en-US" altLang="ko-KR" sz="1400" dirty="0">
              <a:solidFill>
                <a:srgbClr val="83F5E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함초롬바탕" panose="02030604000101010101" pitchFamily="18" charset="-127"/>
            </a:endParaRPr>
          </a:p>
        </p:txBody>
      </p:sp>
      <p:sp>
        <p:nvSpPr>
          <p:cNvPr id="133" name="직사각형 132"/>
          <p:cNvSpPr/>
          <p:nvPr/>
        </p:nvSpPr>
        <p:spPr>
          <a:xfrm>
            <a:off x="3434999" y="6774957"/>
            <a:ext cx="8771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solidFill>
                  <a:srgbClr val="83F5E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함초롬바탕" panose="02030604000101010101" pitchFamily="18" charset="-127"/>
              </a:rPr>
              <a:t>지원방법</a:t>
            </a:r>
            <a:endParaRPr lang="en-US" altLang="ko-KR" sz="1400" dirty="0">
              <a:solidFill>
                <a:srgbClr val="83F5E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함초롬바탕" panose="02030604000101010101" pitchFamily="18" charset="-127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>
            <a:off x="541822" y="5413650"/>
            <a:ext cx="5760000" cy="0"/>
          </a:xfrm>
          <a:prstGeom prst="line">
            <a:avLst/>
          </a:prstGeom>
          <a:ln w="12700">
            <a:solidFill>
              <a:srgbClr val="83F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직선 연결선 141"/>
          <p:cNvCxnSpPr/>
          <p:nvPr/>
        </p:nvCxnSpPr>
        <p:spPr>
          <a:xfrm>
            <a:off x="541822" y="9366748"/>
            <a:ext cx="5760000" cy="7298"/>
          </a:xfrm>
          <a:prstGeom prst="line">
            <a:avLst/>
          </a:prstGeom>
          <a:ln w="12700">
            <a:solidFill>
              <a:srgbClr val="83F5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22582" y="0"/>
            <a:ext cx="6858000" cy="9907588"/>
          </a:xfrm>
          <a:prstGeom prst="rect">
            <a:avLst/>
          </a:prstGeom>
          <a:noFill/>
          <a:ln w="76200"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211323" y="4927742"/>
            <a:ext cx="4435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재능 기부를 통한 사회적 교육 </a:t>
            </a:r>
            <a:r>
              <a:rPr lang="ko-KR" altLang="en-US" sz="12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실천</a:t>
            </a:r>
            <a:r>
              <a:rPr lang="en-US" altLang="ko-KR" sz="12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!</a:t>
            </a:r>
          </a:p>
          <a:p>
            <a:pPr algn="ctr"/>
            <a:r>
              <a:rPr lang="ko-KR" altLang="en-US" sz="12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대한민국 환경 관련분야 종사자들을 위한 무료 통계 강의</a:t>
            </a:r>
            <a:endParaRPr lang="ko-KR" altLang="en-US" sz="12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조선일보명조" panose="02030304000000000000" pitchFamily="18" charset="-127"/>
            </a:endParaRPr>
          </a:p>
        </p:txBody>
      </p:sp>
      <p:sp>
        <p:nvSpPr>
          <p:cNvPr id="147" name="직사각형 146"/>
          <p:cNvSpPr/>
          <p:nvPr/>
        </p:nvSpPr>
        <p:spPr>
          <a:xfrm>
            <a:off x="3410153" y="5631464"/>
            <a:ext cx="8771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err="1" smtClean="0">
                <a:solidFill>
                  <a:srgbClr val="83F5E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함초롬바탕" panose="02030604000101010101" pitchFamily="18" charset="-127"/>
              </a:rPr>
              <a:t>강사소개</a:t>
            </a:r>
            <a:endParaRPr lang="en-US" altLang="ko-KR" sz="1400" dirty="0">
              <a:solidFill>
                <a:srgbClr val="83F5E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함초롬바탕" panose="02030604000101010101" pitchFamily="18" charset="-127"/>
            </a:endParaRPr>
          </a:p>
        </p:txBody>
      </p:sp>
      <p:pic>
        <p:nvPicPr>
          <p:cNvPr id="1032" name="Picture 8" descr="김준하교수님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0" t="31648" r="21976" b="23397"/>
          <a:stretch/>
        </p:blipFill>
        <p:spPr bwMode="auto">
          <a:xfrm>
            <a:off x="3560106" y="5940323"/>
            <a:ext cx="681671" cy="68386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/>
          <p:cNvSpPr txBox="1"/>
          <p:nvPr/>
        </p:nvSpPr>
        <p:spPr>
          <a:xfrm>
            <a:off x="4241777" y="5910194"/>
            <a:ext cx="22557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김 준 하</a:t>
            </a:r>
            <a:endParaRPr lang="en-US" altLang="ko-KR" sz="1100" b="1" dirty="0" smtClean="0">
              <a:solidFill>
                <a:srgbClr val="83F5EF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조선일보명조" panose="02030304000000000000" pitchFamily="18" charset="-127"/>
            </a:endParaRPr>
          </a:p>
          <a:p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광주과학기술원 교수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/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기획처장</a:t>
            </a:r>
            <a:endParaRPr lang="en-US" altLang="ko-KR" sz="1100" dirty="0" smtClean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조선일보명조" panose="02030304000000000000" pitchFamily="18" charset="-127"/>
            </a:endParaRPr>
          </a:p>
          <a:p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대통령직속 정책기획위원회 위원</a:t>
            </a:r>
            <a:endParaRPr lang="en-US" altLang="ko-KR" sz="1100" dirty="0" smtClean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조선일보명조" panose="02030304000000000000" pitchFamily="18" charset="-127"/>
            </a:endParaRPr>
          </a:p>
          <a:p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한국과학기술한림원 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member</a:t>
            </a:r>
            <a:endParaRPr lang="en-US" altLang="ko-KR" sz="11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조선일보명조" panose="02030304000000000000" pitchFamily="18" charset="-127"/>
            </a:endParaRPr>
          </a:p>
        </p:txBody>
      </p:sp>
      <p:grpSp>
        <p:nvGrpSpPr>
          <p:cNvPr id="166" name="그룹 165"/>
          <p:cNvGrpSpPr/>
          <p:nvPr/>
        </p:nvGrpSpPr>
        <p:grpSpPr>
          <a:xfrm>
            <a:off x="-995132" y="1506534"/>
            <a:ext cx="7453826" cy="1756943"/>
            <a:chOff x="-898901" y="1613808"/>
            <a:chExt cx="7453826" cy="1756943"/>
          </a:xfrm>
        </p:grpSpPr>
        <p:sp>
          <p:nvSpPr>
            <p:cNvPr id="167" name="TextBox 166"/>
            <p:cNvSpPr txBox="1"/>
            <p:nvPr/>
          </p:nvSpPr>
          <p:spPr>
            <a:xfrm>
              <a:off x="-898901" y="1613808"/>
              <a:ext cx="74081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6000" b="1" dirty="0" smtClean="0">
                  <a:solidFill>
                    <a:srgbClr val="83F5EF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조선일보명조" panose="02030304000000000000" pitchFamily="18" charset="-127"/>
                </a:rPr>
                <a:t>E</a:t>
              </a:r>
              <a:r>
                <a:rPr lang="en-US" altLang="ko-KR" sz="6000" b="1" dirty="0" smtClean="0">
                  <a:solidFill>
                    <a:schemeClr val="bg1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조선일보명조" panose="02030304000000000000" pitchFamily="18" charset="-127"/>
                </a:rPr>
                <a:t>-DAP</a:t>
              </a:r>
            </a:p>
          </p:txBody>
        </p:sp>
        <p:sp>
          <p:nvSpPr>
            <p:cNvPr id="168" name="직사각형 167"/>
            <p:cNvSpPr/>
            <p:nvPr/>
          </p:nvSpPr>
          <p:spPr>
            <a:xfrm>
              <a:off x="3452793" y="2355088"/>
              <a:ext cx="310213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6000" b="1" dirty="0">
                  <a:solidFill>
                    <a:schemeClr val="bg1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조선일보명조" panose="02030304000000000000" pitchFamily="18" charset="-127"/>
                </a:rPr>
                <a:t>7</a:t>
              </a:r>
              <a:r>
                <a:rPr lang="ko-KR" altLang="en-US" sz="6000" b="1" dirty="0">
                  <a:solidFill>
                    <a:schemeClr val="bg1"/>
                  </a:solidFill>
                  <a:latin typeface="G마켓 산스 TTF Bold" panose="02000000000000000000" pitchFamily="2" charset="-127"/>
                  <a:ea typeface="G마켓 산스 TTF Bold" panose="02000000000000000000" pitchFamily="2" charset="-127"/>
                  <a:cs typeface="조선일보명조" panose="02030304000000000000" pitchFamily="18" charset="-127"/>
                </a:rPr>
                <a:t>기 모집</a:t>
              </a:r>
              <a:endParaRPr lang="en-US" altLang="ko-KR" sz="6000" b="1" dirty="0"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조선일보명조" panose="02030304000000000000" pitchFamily="18" charset="-127"/>
              </a:endParaRPr>
            </a:p>
          </p:txBody>
        </p:sp>
      </p:grpSp>
      <p:sp>
        <p:nvSpPr>
          <p:cNvPr id="1031" name="직사각형 1030"/>
          <p:cNvSpPr/>
          <p:nvPr/>
        </p:nvSpPr>
        <p:spPr>
          <a:xfrm>
            <a:off x="3560106" y="8388603"/>
            <a:ext cx="3429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〮</a:t>
            </a:r>
            <a:r>
              <a:rPr lang="ko-KR" altLang="en-US" sz="1100" b="1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매년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 </a:t>
            </a:r>
            <a:r>
              <a:rPr lang="ko-KR" altLang="en-US" sz="1100" b="1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조기에 마감되므로 빠른 신청 요망</a:t>
            </a:r>
            <a:r>
              <a:rPr lang="en-US" altLang="ko-KR" sz="1100" b="1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!</a:t>
            </a:r>
            <a:endParaRPr lang="en-US" altLang="ko-KR" sz="1100" b="1" dirty="0">
              <a:solidFill>
                <a:srgbClr val="83F5EF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조선일보명조" panose="02030304000000000000" pitchFamily="18" charset="-127"/>
            </a:endParaRPr>
          </a:p>
          <a:p>
            <a:r>
              <a:rPr lang="en-US" altLang="ko-KR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 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   - 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선착순 </a:t>
            </a:r>
            <a:r>
              <a:rPr lang="en-US" altLang="ko-KR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50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명</a:t>
            </a:r>
            <a:r>
              <a:rPr lang="en-US" altLang="ko-KR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: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 현장에서 </a:t>
            </a:r>
            <a:r>
              <a:rPr lang="ko-KR" altLang="en-US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강사와 조교들의</a:t>
            </a:r>
            <a:endParaRPr lang="en-US" altLang="ko-KR" sz="11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조선일보명조" panose="02030304000000000000" pitchFamily="18" charset="-127"/>
            </a:endParaRPr>
          </a:p>
          <a:p>
            <a:r>
              <a:rPr lang="en-US" altLang="ko-KR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      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 </a:t>
            </a:r>
            <a:r>
              <a:rPr lang="ko-KR" altLang="en-US" sz="1100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직접적인 코딩 도움 </a:t>
            </a:r>
            <a:r>
              <a:rPr lang="ko-KR" altLang="en-US" sz="1100" dirty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및 커뮤니티 </a:t>
            </a:r>
            <a:r>
              <a:rPr lang="ko-KR" altLang="en-US" sz="1100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형성</a:t>
            </a:r>
            <a:endParaRPr lang="en-US" altLang="ko-KR" sz="1100" dirty="0" smtClean="0">
              <a:solidFill>
                <a:srgbClr val="83F5EF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조선일보명조" panose="02030304000000000000" pitchFamily="18" charset="-127"/>
            </a:endParaRPr>
          </a:p>
          <a:p>
            <a:r>
              <a:rPr lang="en-US" altLang="ko-KR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 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   - 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그 외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: </a:t>
            </a:r>
            <a:r>
              <a:rPr lang="ko-KR" altLang="en-US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온라인 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실시간 스트리밍을 </a:t>
            </a:r>
            <a:r>
              <a:rPr lang="ko-KR" altLang="en-US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통한 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교육</a:t>
            </a:r>
            <a:endParaRPr lang="en-US" altLang="ko-KR" sz="1100" dirty="0" smtClean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조선일보명조" panose="02030304000000000000" pitchFamily="18" charset="-127"/>
            </a:endParaRPr>
          </a:p>
          <a:p>
            <a:r>
              <a:rPr lang="en-US" altLang="ko-KR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 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               * 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스트리밍 사이트는 추후 공지 예정</a:t>
            </a:r>
            <a:endParaRPr lang="en-US" altLang="ko-KR" sz="1100" dirty="0" smtClean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조선일보명조" panose="02030304000000000000" pitchFamily="18" charset="-127"/>
            </a:endParaRPr>
          </a:p>
        </p:txBody>
      </p:sp>
      <p:sp>
        <p:nvSpPr>
          <p:cNvPr id="176" name="직사각형 175"/>
          <p:cNvSpPr/>
          <p:nvPr/>
        </p:nvSpPr>
        <p:spPr>
          <a:xfrm>
            <a:off x="3500589" y="8080826"/>
            <a:ext cx="8771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 smtClean="0">
                <a:solidFill>
                  <a:srgbClr val="83F5EF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함초롬바탕" panose="02030604000101010101" pitchFamily="18" charset="-127"/>
              </a:rPr>
              <a:t>유의사항</a:t>
            </a:r>
            <a:endParaRPr lang="en-US" altLang="ko-KR" sz="1400" dirty="0">
              <a:solidFill>
                <a:srgbClr val="83F5EF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  <a:cs typeface="함초롬바탕" panose="02030604000101010101" pitchFamily="18" charset="-127"/>
            </a:endParaRPr>
          </a:p>
        </p:txBody>
      </p:sp>
      <p:sp>
        <p:nvSpPr>
          <p:cNvPr id="1033" name="직사각형 1032"/>
          <p:cNvSpPr/>
          <p:nvPr/>
        </p:nvSpPr>
        <p:spPr>
          <a:xfrm>
            <a:off x="761868" y="8743645"/>
            <a:ext cx="3429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 (“</a:t>
            </a:r>
            <a:r>
              <a:rPr lang="ko-KR" altLang="en-US" sz="10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환경 통계 및 데이터 분석 전문가 교육 수료증</a:t>
            </a:r>
            <a:r>
              <a:rPr lang="en-US" altLang="ko-KR" sz="10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”</a:t>
            </a:r>
          </a:p>
          <a:p>
            <a:r>
              <a:rPr lang="en-US" altLang="ko-KR" sz="10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    </a:t>
            </a:r>
            <a:r>
              <a:rPr lang="en-US" altLang="ko-KR" sz="10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- </a:t>
            </a:r>
            <a:r>
              <a:rPr lang="ko-KR" altLang="en-US" sz="10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국제환경연구소</a:t>
            </a:r>
            <a:r>
              <a:rPr lang="en-US" altLang="ko-KR" sz="10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)</a:t>
            </a:r>
          </a:p>
          <a:p>
            <a:r>
              <a:rPr lang="en-US" altLang="ko-KR" sz="10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 </a:t>
            </a:r>
            <a:r>
              <a:rPr lang="en-US" altLang="ko-KR" sz="10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* </a:t>
            </a:r>
            <a:r>
              <a:rPr lang="ko-KR" altLang="en-US" sz="10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한 시간이라도 </a:t>
            </a:r>
            <a:r>
              <a:rPr lang="ko-KR" altLang="en-US" sz="10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결석 시</a:t>
            </a:r>
            <a:r>
              <a:rPr lang="en-US" altLang="ko-KR" sz="10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, </a:t>
            </a:r>
            <a:r>
              <a:rPr lang="ko-KR" altLang="en-US" sz="10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수료증 발급 불가</a:t>
            </a:r>
            <a:endParaRPr lang="en-US" altLang="ko-KR" sz="10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조선일보명조" panose="02030304000000000000" pitchFamily="18" charset="-127"/>
            </a:endParaRPr>
          </a:p>
          <a:p>
            <a:endParaRPr lang="en-US" altLang="ko-KR" sz="1000" dirty="0" smtClean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조선일보명조" panose="02030304000000000000" pitchFamily="18" charset="-127"/>
            </a:endParaRPr>
          </a:p>
          <a:p>
            <a:endParaRPr lang="ko-KR" altLang="en-US" sz="10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조선일보명조" panose="02030304000000000000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952209" y="9465821"/>
            <a:ext cx="2953582" cy="307777"/>
            <a:chOff x="1170263" y="9491350"/>
            <a:chExt cx="2953582" cy="307777"/>
          </a:xfrm>
        </p:grpSpPr>
        <p:sp>
          <p:nvSpPr>
            <p:cNvPr id="143" name="TextBox 142"/>
            <p:cNvSpPr txBox="1"/>
            <p:nvPr/>
          </p:nvSpPr>
          <p:spPr>
            <a:xfrm>
              <a:off x="1170263" y="9491350"/>
              <a:ext cx="2663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>
                  <a:solidFill>
                    <a:schemeClr val="bg1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광주과학기술원</a:t>
              </a:r>
              <a:r>
                <a:rPr lang="en-US" altLang="ko-KR" sz="1400" dirty="0">
                  <a:solidFill>
                    <a:schemeClr val="bg1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1400" dirty="0" smtClean="0">
                  <a:solidFill>
                    <a:schemeClr val="bg1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국제환경연구소</a:t>
              </a:r>
              <a:endParaRPr lang="ko-KR" altLang="en-US" sz="1400" dirty="0">
                <a:solidFill>
                  <a:schemeClr val="bg1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3845" y="9529451"/>
              <a:ext cx="360000" cy="232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160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3276" y="649011"/>
            <a:ext cx="33057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83F5EF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환경 통계</a:t>
            </a:r>
            <a:endParaRPr lang="en-US" altLang="ko-KR" sz="3200" b="1" dirty="0">
              <a:solidFill>
                <a:srgbClr val="83F5EF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  <a:p>
            <a:r>
              <a:rPr lang="ko-KR" altLang="en-US" sz="3200" b="1" dirty="0" smtClean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분석 및 실습 교육</a:t>
            </a:r>
            <a:endParaRPr lang="en-US" altLang="ko-KR" sz="3200" b="1" dirty="0" smtClean="0">
              <a:solidFill>
                <a:schemeClr val="bg1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03276" y="7360728"/>
            <a:ext cx="5852742" cy="1900989"/>
          </a:xfrm>
          <a:prstGeom prst="rect">
            <a:avLst/>
          </a:prstGeom>
          <a:noFill/>
          <a:ln w="28575"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2461105" y="7202370"/>
            <a:ext cx="1937084" cy="324000"/>
          </a:xfrm>
          <a:prstGeom prst="roundRect">
            <a:avLst>
              <a:gd name="adj" fmla="val 50000"/>
            </a:avLst>
          </a:prstGeom>
          <a:solidFill>
            <a:srgbClr val="83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준비사항</a:t>
            </a:r>
            <a:endParaRPr lang="ko-KR" altLang="en-US" sz="1600" dirty="0">
              <a:solidFill>
                <a:schemeClr val="tx1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00889" y="4803940"/>
            <a:ext cx="5852742" cy="1900989"/>
          </a:xfrm>
          <a:prstGeom prst="rect">
            <a:avLst/>
          </a:prstGeom>
          <a:noFill/>
          <a:ln w="28575"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2461105" y="4645190"/>
            <a:ext cx="1937084" cy="324000"/>
          </a:xfrm>
          <a:prstGeom prst="roundRect">
            <a:avLst>
              <a:gd name="adj" fmla="val 50000"/>
            </a:avLst>
          </a:prstGeom>
          <a:solidFill>
            <a:srgbClr val="83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강의개요</a:t>
            </a:r>
            <a:endParaRPr lang="ko-KR" altLang="en-US" sz="1600" dirty="0">
              <a:solidFill>
                <a:schemeClr val="tx1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94937" y="2225839"/>
            <a:ext cx="5852742" cy="1900989"/>
          </a:xfrm>
          <a:prstGeom prst="rect">
            <a:avLst/>
          </a:prstGeom>
          <a:noFill/>
          <a:ln w="28575"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2482072" y="2067613"/>
            <a:ext cx="1937084" cy="324000"/>
          </a:xfrm>
          <a:prstGeom prst="roundRect">
            <a:avLst>
              <a:gd name="adj" fmla="val 50000"/>
            </a:avLst>
          </a:prstGeom>
          <a:solidFill>
            <a:srgbClr val="83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교과서 및 저자</a:t>
            </a:r>
            <a:endParaRPr lang="ko-KR" altLang="en-US" sz="1600" dirty="0">
              <a:solidFill>
                <a:schemeClr val="tx1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2582" y="0"/>
            <a:ext cx="6858000" cy="9907588"/>
          </a:xfrm>
          <a:prstGeom prst="rect">
            <a:avLst/>
          </a:prstGeom>
          <a:noFill/>
          <a:ln w="76200"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1355007" y="2602587"/>
            <a:ext cx="3429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환경 통계 </a:t>
            </a:r>
            <a:r>
              <a:rPr lang="ko-KR" altLang="en-US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및 데이터 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분석</a:t>
            </a:r>
            <a:r>
              <a:rPr lang="en-US" altLang="ko-KR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 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–</a:t>
            </a:r>
          </a:p>
          <a:p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R</a:t>
            </a:r>
            <a:r>
              <a:rPr lang="ko-KR" altLang="en-US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과 </a:t>
            </a:r>
            <a:r>
              <a:rPr lang="en-US" altLang="ko-KR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SPSS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를</a:t>
            </a:r>
            <a:r>
              <a:rPr lang="en-US" altLang="ko-KR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 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활용한</a:t>
            </a:r>
            <a:r>
              <a:rPr lang="en-US" altLang="ko-KR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 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자기주도</a:t>
            </a:r>
            <a:endParaRPr lang="en-US" altLang="ko-KR" sz="1100" dirty="0" smtClean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함초롬바탕" panose="02030604000101010101" pitchFamily="18" charset="-127"/>
            </a:endParaRPr>
          </a:p>
          <a:p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학습서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 </a:t>
            </a:r>
            <a:r>
              <a:rPr lang="en-US" altLang="ko-KR" sz="1100" i="1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(</a:t>
            </a:r>
            <a:r>
              <a:rPr lang="ko-KR" altLang="en-US" sz="1100" i="1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한나래아카데미</a:t>
            </a:r>
            <a:r>
              <a:rPr lang="en-US" altLang="ko-KR" sz="1100" i="1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)</a:t>
            </a:r>
            <a:endParaRPr lang="ko-KR" altLang="en-US" sz="1100" i="1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함초롬바탕" panose="02030604000101010101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361481" y="3464255"/>
            <a:ext cx="3429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Environmental 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Data</a:t>
            </a:r>
          </a:p>
          <a:p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Analysis &amp; Practice</a:t>
            </a:r>
          </a:p>
          <a:p>
            <a:r>
              <a:rPr lang="en-US" altLang="ko-KR" sz="1100" i="1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(</a:t>
            </a:r>
            <a:r>
              <a:rPr lang="en-US" altLang="ko-KR" sz="1100" i="1" dirty="0" err="1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Balaban</a:t>
            </a:r>
            <a:r>
              <a:rPr lang="en-US" altLang="ko-KR" sz="1100" i="1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 </a:t>
            </a:r>
            <a:r>
              <a:rPr lang="en-US" altLang="ko-KR" sz="1100" i="1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Publications)</a:t>
            </a:r>
            <a:endParaRPr lang="ko-KR" altLang="en-US" sz="1100" i="1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함초롬바탕" panose="02030604000101010101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144567" y="2445560"/>
            <a:ext cx="14959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400" b="1" dirty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교과서 </a:t>
            </a:r>
            <a:r>
              <a:rPr lang="ko-KR" altLang="en-US" sz="1400" b="1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저자 </a:t>
            </a:r>
            <a:r>
              <a:rPr lang="ko-KR" altLang="en-US" sz="1400" b="1" dirty="0" err="1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직강</a:t>
            </a:r>
            <a:endParaRPr lang="ko-KR" altLang="en-US" sz="1400" dirty="0">
              <a:solidFill>
                <a:srgbClr val="83F5EF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함초롬바탕" panose="02030604000101010101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5986" y="6212263"/>
            <a:ext cx="1480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환경 데이터</a:t>
            </a:r>
            <a:endParaRPr lang="en-US" altLang="ko-KR" sz="1200" dirty="0" smtClean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12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전문가 배출</a:t>
            </a:r>
            <a:endParaRPr lang="ko-KR" altLang="en-US" sz="12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88356" y="6207269"/>
            <a:ext cx="189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실제 현장</a:t>
            </a:r>
            <a:endParaRPr lang="en-US" altLang="ko-KR" sz="1200" dirty="0" smtClean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12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데이터 활용</a:t>
            </a:r>
            <a:endParaRPr lang="ko-KR" altLang="en-US" sz="12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28894" y="6210407"/>
            <a:ext cx="1892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재능기부를 통한</a:t>
            </a:r>
            <a:endParaRPr lang="en-US" altLang="ko-KR" sz="1200" dirty="0" smtClean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algn="ctr"/>
            <a:r>
              <a:rPr lang="ko-KR" altLang="en-US" sz="12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사회적 교육 실천</a:t>
            </a:r>
            <a:endParaRPr lang="ko-KR" altLang="en-US" sz="12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3421283" y="7624167"/>
            <a:ext cx="18000" cy="18000"/>
          </a:xfrm>
          <a:prstGeom prst="ellips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3421283" y="7739504"/>
            <a:ext cx="18000" cy="18000"/>
          </a:xfrm>
          <a:prstGeom prst="ellips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/>
          <p:cNvSpPr/>
          <p:nvPr/>
        </p:nvSpPr>
        <p:spPr>
          <a:xfrm>
            <a:off x="3421283" y="7854841"/>
            <a:ext cx="18000" cy="18000"/>
          </a:xfrm>
          <a:prstGeom prst="ellips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/>
          <p:cNvSpPr/>
          <p:nvPr/>
        </p:nvSpPr>
        <p:spPr>
          <a:xfrm>
            <a:off x="3421283" y="7970178"/>
            <a:ext cx="18000" cy="18000"/>
          </a:xfrm>
          <a:prstGeom prst="ellips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3421283" y="8085515"/>
            <a:ext cx="18000" cy="18000"/>
          </a:xfrm>
          <a:prstGeom prst="ellips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3421283" y="8200852"/>
            <a:ext cx="18000" cy="18000"/>
          </a:xfrm>
          <a:prstGeom prst="ellips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/>
          <p:cNvSpPr/>
          <p:nvPr/>
        </p:nvSpPr>
        <p:spPr>
          <a:xfrm>
            <a:off x="3421283" y="8316189"/>
            <a:ext cx="18000" cy="18000"/>
          </a:xfrm>
          <a:prstGeom prst="ellips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/>
        </p:nvSpPr>
        <p:spPr>
          <a:xfrm>
            <a:off x="3421283" y="8431526"/>
            <a:ext cx="18000" cy="18000"/>
          </a:xfrm>
          <a:prstGeom prst="ellips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/>
          <p:cNvSpPr/>
          <p:nvPr/>
        </p:nvSpPr>
        <p:spPr>
          <a:xfrm>
            <a:off x="3421283" y="8662200"/>
            <a:ext cx="18000" cy="18000"/>
          </a:xfrm>
          <a:prstGeom prst="ellips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/>
          <p:cNvSpPr/>
          <p:nvPr/>
        </p:nvSpPr>
        <p:spPr>
          <a:xfrm>
            <a:off x="3421283" y="8892874"/>
            <a:ext cx="18000" cy="18000"/>
          </a:xfrm>
          <a:prstGeom prst="ellips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/>
          <p:cNvSpPr/>
          <p:nvPr/>
        </p:nvSpPr>
        <p:spPr>
          <a:xfrm>
            <a:off x="3421283" y="9008211"/>
            <a:ext cx="18000" cy="18000"/>
          </a:xfrm>
          <a:prstGeom prst="ellips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/>
          <p:cNvSpPr/>
          <p:nvPr/>
        </p:nvSpPr>
        <p:spPr>
          <a:xfrm>
            <a:off x="3421283" y="9123551"/>
            <a:ext cx="18000" cy="18000"/>
          </a:xfrm>
          <a:prstGeom prst="ellips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/>
          <p:cNvSpPr/>
          <p:nvPr/>
        </p:nvSpPr>
        <p:spPr>
          <a:xfrm>
            <a:off x="3421283" y="8546863"/>
            <a:ext cx="18000" cy="18000"/>
          </a:xfrm>
          <a:prstGeom prst="ellips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/>
          <p:cNvSpPr/>
          <p:nvPr/>
        </p:nvSpPr>
        <p:spPr>
          <a:xfrm>
            <a:off x="3421283" y="8777537"/>
            <a:ext cx="18000" cy="18000"/>
          </a:xfrm>
          <a:prstGeom prst="ellips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/>
          <p:cNvSpPr/>
          <p:nvPr/>
        </p:nvSpPr>
        <p:spPr>
          <a:xfrm>
            <a:off x="3419377" y="2494934"/>
            <a:ext cx="18000" cy="18000"/>
          </a:xfrm>
          <a:prstGeom prst="ellips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/>
          <p:cNvSpPr/>
          <p:nvPr/>
        </p:nvSpPr>
        <p:spPr>
          <a:xfrm>
            <a:off x="3419377" y="2610271"/>
            <a:ext cx="18000" cy="18000"/>
          </a:xfrm>
          <a:prstGeom prst="ellips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/>
          <p:cNvSpPr/>
          <p:nvPr/>
        </p:nvSpPr>
        <p:spPr>
          <a:xfrm>
            <a:off x="3419377" y="2725608"/>
            <a:ext cx="18000" cy="18000"/>
          </a:xfrm>
          <a:prstGeom prst="ellips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/>
          <p:cNvSpPr/>
          <p:nvPr/>
        </p:nvSpPr>
        <p:spPr>
          <a:xfrm>
            <a:off x="3419377" y="2840945"/>
            <a:ext cx="18000" cy="18000"/>
          </a:xfrm>
          <a:prstGeom prst="ellips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/>
          <p:cNvSpPr/>
          <p:nvPr/>
        </p:nvSpPr>
        <p:spPr>
          <a:xfrm>
            <a:off x="3419377" y="2956282"/>
            <a:ext cx="18000" cy="18000"/>
          </a:xfrm>
          <a:prstGeom prst="ellips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/>
          <p:cNvSpPr/>
          <p:nvPr/>
        </p:nvSpPr>
        <p:spPr>
          <a:xfrm>
            <a:off x="3419377" y="3071619"/>
            <a:ext cx="18000" cy="18000"/>
          </a:xfrm>
          <a:prstGeom prst="ellips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/>
          <p:cNvSpPr/>
          <p:nvPr/>
        </p:nvSpPr>
        <p:spPr>
          <a:xfrm>
            <a:off x="3419377" y="3186956"/>
            <a:ext cx="18000" cy="18000"/>
          </a:xfrm>
          <a:prstGeom prst="ellips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/>
          <p:cNvSpPr/>
          <p:nvPr/>
        </p:nvSpPr>
        <p:spPr>
          <a:xfrm>
            <a:off x="3419377" y="3302293"/>
            <a:ext cx="18000" cy="18000"/>
          </a:xfrm>
          <a:prstGeom prst="ellips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/>
          <p:cNvSpPr/>
          <p:nvPr/>
        </p:nvSpPr>
        <p:spPr>
          <a:xfrm>
            <a:off x="3419377" y="3532967"/>
            <a:ext cx="18000" cy="18000"/>
          </a:xfrm>
          <a:prstGeom prst="ellips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/>
          <p:cNvSpPr/>
          <p:nvPr/>
        </p:nvSpPr>
        <p:spPr>
          <a:xfrm>
            <a:off x="3419377" y="3763641"/>
            <a:ext cx="18000" cy="18000"/>
          </a:xfrm>
          <a:prstGeom prst="ellips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59"/>
          <p:cNvSpPr/>
          <p:nvPr/>
        </p:nvSpPr>
        <p:spPr>
          <a:xfrm>
            <a:off x="3419377" y="3878978"/>
            <a:ext cx="18000" cy="18000"/>
          </a:xfrm>
          <a:prstGeom prst="ellips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/>
          <p:cNvSpPr/>
          <p:nvPr/>
        </p:nvSpPr>
        <p:spPr>
          <a:xfrm>
            <a:off x="3419377" y="3994318"/>
            <a:ext cx="18000" cy="18000"/>
          </a:xfrm>
          <a:prstGeom prst="ellips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/>
          <p:cNvSpPr/>
          <p:nvPr/>
        </p:nvSpPr>
        <p:spPr>
          <a:xfrm>
            <a:off x="3419377" y="3417630"/>
            <a:ext cx="18000" cy="18000"/>
          </a:xfrm>
          <a:prstGeom prst="ellips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/>
          <p:cNvSpPr/>
          <p:nvPr/>
        </p:nvSpPr>
        <p:spPr>
          <a:xfrm>
            <a:off x="3419377" y="3648304"/>
            <a:ext cx="18000" cy="18000"/>
          </a:xfrm>
          <a:prstGeom prst="ellips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TextBox 64"/>
          <p:cNvSpPr txBox="1"/>
          <p:nvPr/>
        </p:nvSpPr>
        <p:spPr>
          <a:xfrm>
            <a:off x="4219617" y="2718255"/>
            <a:ext cx="217239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김 준 하</a:t>
            </a:r>
            <a:endParaRPr lang="en-US" altLang="ko-KR" sz="1200" b="1" dirty="0" smtClean="0">
              <a:solidFill>
                <a:srgbClr val="83F5EF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조선일보명조" panose="02030304000000000000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광주과학기술원 교수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/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기획처장</a:t>
            </a:r>
            <a:endParaRPr lang="en-US" altLang="ko-KR" sz="1100" dirty="0" smtClean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조선일보명조" panose="02030304000000000000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대통령직속 정책기획위원회 위원</a:t>
            </a:r>
            <a:endParaRPr lang="en-US" altLang="ko-KR" sz="1100" dirty="0" smtClean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조선일보명조" panose="02030304000000000000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한국과학기술한림원 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member</a:t>
            </a:r>
          </a:p>
        </p:txBody>
      </p:sp>
      <p:sp>
        <p:nvSpPr>
          <p:cNvPr id="66" name="직사각형 65"/>
          <p:cNvSpPr/>
          <p:nvPr/>
        </p:nvSpPr>
        <p:spPr>
          <a:xfrm>
            <a:off x="4159082" y="8790491"/>
            <a:ext cx="158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결석 및 지각을</a:t>
            </a:r>
            <a:endParaRPr lang="en-US" altLang="ko-KR" sz="1200" dirty="0" smtClean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함초롬바탕" panose="02030604000101010101" pitchFamily="18" charset="-127"/>
            </a:endParaRPr>
          </a:p>
          <a:p>
            <a:pPr algn="ctr"/>
            <a:r>
              <a:rPr lang="ko-KR" altLang="en-US" sz="12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안 하겠다는</a:t>
            </a:r>
            <a:r>
              <a:rPr lang="en-US" altLang="ko-KR" sz="12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 </a:t>
            </a:r>
            <a:r>
              <a:rPr lang="ko-KR" altLang="en-US" sz="12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마음가짐</a:t>
            </a:r>
            <a:endParaRPr lang="ko-KR" altLang="en-US" sz="1200" b="1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함초롬바탕" panose="02030604000101010101" pitchFamily="18" charset="-127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350478" y="8790490"/>
            <a:ext cx="3209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200" dirty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개인 노트북 </a:t>
            </a:r>
            <a:r>
              <a:rPr lang="ko-KR" altLang="en-US" sz="12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지참 </a:t>
            </a:r>
            <a:r>
              <a:rPr lang="en-US" altLang="ko-KR" sz="12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/ </a:t>
            </a:r>
            <a:endParaRPr lang="en-US" altLang="ko-KR" sz="12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함초롬바탕" panose="02030604000101010101" pitchFamily="18" charset="-127"/>
            </a:endParaRPr>
          </a:p>
          <a:p>
            <a:pPr algn="ctr"/>
            <a:r>
              <a:rPr lang="en-US" altLang="ko-KR" sz="1200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R studio</a:t>
            </a:r>
            <a:r>
              <a:rPr lang="en-US" altLang="ko-KR" sz="1200" dirty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 </a:t>
            </a:r>
            <a:r>
              <a:rPr lang="ko-KR" altLang="en-US" sz="12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설치 및</a:t>
            </a:r>
            <a:r>
              <a:rPr lang="en-US" altLang="ko-KR" sz="12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 </a:t>
            </a:r>
            <a:r>
              <a:rPr lang="ko-KR" altLang="en-US" sz="12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정상작동 </a:t>
            </a:r>
            <a:r>
              <a:rPr lang="ko-KR" altLang="en-US" sz="12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함초롬바탕" panose="02030604000101010101" pitchFamily="18" charset="-127"/>
              </a:rPr>
              <a:t>확인</a:t>
            </a:r>
            <a:endParaRPr lang="en-US" altLang="ko-KR" sz="12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함초롬바탕" panose="02030604000101010101" pitchFamily="18" charset="-127"/>
            </a:endParaRPr>
          </a:p>
        </p:txBody>
      </p:sp>
      <p:pic>
        <p:nvPicPr>
          <p:cNvPr id="71" name="Picture 8" descr="김준하교수님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0" t="31648" r="21976" b="23397"/>
          <a:stretch/>
        </p:blipFill>
        <p:spPr bwMode="auto">
          <a:xfrm>
            <a:off x="3526033" y="2833734"/>
            <a:ext cx="681671" cy="68386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그림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637" y="7553177"/>
            <a:ext cx="1133737" cy="1260000"/>
          </a:xfrm>
          <a:prstGeom prst="rect">
            <a:avLst/>
          </a:prstGeom>
        </p:spPr>
      </p:pic>
      <p:pic>
        <p:nvPicPr>
          <p:cNvPr id="77" name="그림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614" y="429293"/>
            <a:ext cx="2562985" cy="1440000"/>
          </a:xfrm>
          <a:prstGeom prst="rect">
            <a:avLst/>
          </a:prstGeom>
        </p:spPr>
      </p:pic>
      <p:pic>
        <p:nvPicPr>
          <p:cNvPr id="80" name="그림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35" y="7620491"/>
            <a:ext cx="1920000" cy="1080000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1" y="5061789"/>
            <a:ext cx="1080000" cy="1080000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14" y="5061789"/>
            <a:ext cx="1080000" cy="1080000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867" y="5061789"/>
            <a:ext cx="983387" cy="1080000"/>
          </a:xfrm>
          <a:prstGeom prst="rect">
            <a:avLst/>
          </a:prstGeom>
        </p:spPr>
      </p:pic>
      <p:sp>
        <p:nvSpPr>
          <p:cNvPr id="88" name="직사각형 87"/>
          <p:cNvSpPr/>
          <p:nvPr/>
        </p:nvSpPr>
        <p:spPr>
          <a:xfrm>
            <a:off x="1356763" y="2361168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국문</a:t>
            </a:r>
            <a:endParaRPr lang="en-US" altLang="ko-KR" sz="1200" b="1" dirty="0">
              <a:solidFill>
                <a:srgbClr val="83F5EF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조선일보명조" panose="02030304000000000000" pitchFamily="18" charset="-127"/>
            </a:endParaRPr>
          </a:p>
        </p:txBody>
      </p:sp>
      <p:sp>
        <p:nvSpPr>
          <p:cNvPr id="90" name="직사각형 89"/>
          <p:cNvSpPr/>
          <p:nvPr/>
        </p:nvSpPr>
        <p:spPr>
          <a:xfrm>
            <a:off x="1361481" y="3221801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cs typeface="조선일보명조" panose="02030304000000000000" pitchFamily="18" charset="-127"/>
              </a:rPr>
              <a:t>영문</a:t>
            </a:r>
            <a:endParaRPr lang="en-US" altLang="ko-KR" sz="1200" b="1" dirty="0">
              <a:solidFill>
                <a:srgbClr val="83F5EF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  <a:cs typeface="조선일보명조" panose="02030304000000000000" pitchFamily="18" charset="-127"/>
            </a:endParaRPr>
          </a:p>
        </p:txBody>
      </p:sp>
      <p:sp>
        <p:nvSpPr>
          <p:cNvPr id="91" name="직각 삼각형 90"/>
          <p:cNvSpPr/>
          <p:nvPr/>
        </p:nvSpPr>
        <p:spPr>
          <a:xfrm>
            <a:off x="22582" y="9361417"/>
            <a:ext cx="540000" cy="540000"/>
          </a:xfrm>
          <a:prstGeom prst="rtTriangl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직각 삼각형 95"/>
          <p:cNvSpPr/>
          <p:nvPr/>
        </p:nvSpPr>
        <p:spPr>
          <a:xfrm rot="5400000">
            <a:off x="22582" y="-6171"/>
            <a:ext cx="540000" cy="540000"/>
          </a:xfrm>
          <a:prstGeom prst="rtTriangl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직각 삼각형 96"/>
          <p:cNvSpPr/>
          <p:nvPr/>
        </p:nvSpPr>
        <p:spPr>
          <a:xfrm rot="10800000">
            <a:off x="6340582" y="0"/>
            <a:ext cx="540000" cy="540000"/>
          </a:xfrm>
          <a:prstGeom prst="rtTriangl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직각 삼각형 97"/>
          <p:cNvSpPr/>
          <p:nvPr/>
        </p:nvSpPr>
        <p:spPr>
          <a:xfrm rot="16200000">
            <a:off x="6296712" y="9317356"/>
            <a:ext cx="540000" cy="540000"/>
          </a:xfrm>
          <a:prstGeom prst="rtTriangl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2" name="Picture 4" descr="환경통계 및 데이터 분석 - YES2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61" y="2703368"/>
            <a:ext cx="720000" cy="98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그룹 63"/>
          <p:cNvGrpSpPr/>
          <p:nvPr/>
        </p:nvGrpSpPr>
        <p:grpSpPr>
          <a:xfrm>
            <a:off x="1952209" y="9465821"/>
            <a:ext cx="2953582" cy="307777"/>
            <a:chOff x="1170263" y="9491350"/>
            <a:chExt cx="2953582" cy="307777"/>
          </a:xfrm>
        </p:grpSpPr>
        <p:sp>
          <p:nvSpPr>
            <p:cNvPr id="67" name="TextBox 66"/>
            <p:cNvSpPr txBox="1"/>
            <p:nvPr/>
          </p:nvSpPr>
          <p:spPr>
            <a:xfrm>
              <a:off x="1170263" y="9491350"/>
              <a:ext cx="2663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>
                  <a:solidFill>
                    <a:schemeClr val="bg1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광주과학기술원</a:t>
              </a:r>
              <a:r>
                <a:rPr lang="en-US" altLang="ko-KR" sz="1400" dirty="0">
                  <a:solidFill>
                    <a:schemeClr val="bg1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1400" dirty="0" smtClean="0">
                  <a:solidFill>
                    <a:schemeClr val="bg1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국제환경연구소</a:t>
              </a:r>
              <a:endParaRPr lang="ko-KR" altLang="en-US" sz="1400" dirty="0">
                <a:solidFill>
                  <a:schemeClr val="bg1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pic>
          <p:nvPicPr>
            <p:cNvPr id="69" name="그림 6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3845" y="9529451"/>
              <a:ext cx="360000" cy="232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808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3276" y="649011"/>
            <a:ext cx="33057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83F5EF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환경 통계</a:t>
            </a:r>
            <a:endParaRPr lang="en-US" altLang="ko-KR" sz="3200" b="1" dirty="0">
              <a:solidFill>
                <a:srgbClr val="83F5EF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  <a:p>
            <a:r>
              <a:rPr lang="ko-KR" altLang="en-US" sz="3200" b="1" dirty="0" smtClean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분석 및 실습 교육</a:t>
            </a:r>
            <a:endParaRPr lang="en-US" altLang="ko-KR" sz="3200" b="1" dirty="0" smtClean="0">
              <a:solidFill>
                <a:schemeClr val="bg1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562582" y="2191686"/>
            <a:ext cx="1937084" cy="324000"/>
          </a:xfrm>
          <a:prstGeom prst="roundRect">
            <a:avLst>
              <a:gd name="adj" fmla="val 50000"/>
            </a:avLst>
          </a:prstGeom>
          <a:solidFill>
            <a:srgbClr val="83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강의 순서 및 구성</a:t>
            </a:r>
            <a:endParaRPr lang="ko-KR" altLang="en-US" sz="1600" dirty="0">
              <a:solidFill>
                <a:schemeClr val="tx1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2582" y="0"/>
            <a:ext cx="6858000" cy="9907588"/>
          </a:xfrm>
          <a:prstGeom prst="rect">
            <a:avLst/>
          </a:prstGeom>
          <a:noFill/>
          <a:ln w="76200"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직각 삼각형 90"/>
          <p:cNvSpPr/>
          <p:nvPr/>
        </p:nvSpPr>
        <p:spPr>
          <a:xfrm>
            <a:off x="22582" y="9361417"/>
            <a:ext cx="540000" cy="540000"/>
          </a:xfrm>
          <a:prstGeom prst="rtTriangl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직각 삼각형 95"/>
          <p:cNvSpPr/>
          <p:nvPr/>
        </p:nvSpPr>
        <p:spPr>
          <a:xfrm rot="5400000">
            <a:off x="22582" y="-6171"/>
            <a:ext cx="540000" cy="540000"/>
          </a:xfrm>
          <a:prstGeom prst="rtTriangl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직각 삼각형 96"/>
          <p:cNvSpPr/>
          <p:nvPr/>
        </p:nvSpPr>
        <p:spPr>
          <a:xfrm rot="10800000">
            <a:off x="6340582" y="0"/>
            <a:ext cx="540000" cy="540000"/>
          </a:xfrm>
          <a:prstGeom prst="rtTriangl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직각 삼각형 97"/>
          <p:cNvSpPr/>
          <p:nvPr/>
        </p:nvSpPr>
        <p:spPr>
          <a:xfrm rot="16200000">
            <a:off x="6296712" y="9317356"/>
            <a:ext cx="540000" cy="540000"/>
          </a:xfrm>
          <a:prstGeom prst="rtTriangl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64" name="표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010194"/>
              </p:ext>
            </p:extLst>
          </p:nvPr>
        </p:nvGraphicFramePr>
        <p:xfrm>
          <a:off x="562582" y="2682057"/>
          <a:ext cx="5778000" cy="6019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526">
                  <a:extLst>
                    <a:ext uri="{9D8B030D-6E8A-4147-A177-3AD203B41FA5}">
                      <a16:colId xmlns:a16="http://schemas.microsoft.com/office/drawing/2014/main" val="150570955"/>
                    </a:ext>
                  </a:extLst>
                </a:gridCol>
                <a:gridCol w="682659">
                  <a:extLst>
                    <a:ext uri="{9D8B030D-6E8A-4147-A177-3AD203B41FA5}">
                      <a16:colId xmlns:a16="http://schemas.microsoft.com/office/drawing/2014/main" val="3500545634"/>
                    </a:ext>
                  </a:extLst>
                </a:gridCol>
                <a:gridCol w="4229815">
                  <a:extLst>
                    <a:ext uri="{9D8B030D-6E8A-4147-A177-3AD203B41FA5}">
                      <a16:colId xmlns:a16="http://schemas.microsoft.com/office/drawing/2014/main" val="949833562"/>
                    </a:ext>
                  </a:extLst>
                </a:gridCol>
              </a:tblGrid>
              <a:tr h="35410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solidFill>
                            <a:schemeClr val="tx1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Part</a:t>
                      </a:r>
                      <a:r>
                        <a:rPr lang="en-US" altLang="ko-KR" sz="1300" b="1" baseline="0" dirty="0" smtClean="0">
                          <a:solidFill>
                            <a:schemeClr val="tx1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 1</a:t>
                      </a:r>
                    </a:p>
                    <a:p>
                      <a:pPr algn="ctr" latinLnBrk="1"/>
                      <a:r>
                        <a:rPr lang="ko-KR" altLang="en-US" sz="1300" b="1" baseline="0" dirty="0" smtClean="0">
                          <a:solidFill>
                            <a:schemeClr val="tx1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통계의</a:t>
                      </a:r>
                      <a:endParaRPr lang="en-US" altLang="ko-KR" sz="1300" b="1" baseline="0" dirty="0" smtClean="0">
                        <a:solidFill>
                          <a:schemeClr val="tx1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300" b="1" baseline="0" dirty="0" smtClean="0">
                          <a:solidFill>
                            <a:schemeClr val="tx1"/>
                          </a:solidFill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기초</a:t>
                      </a:r>
                      <a:endParaRPr lang="ko-KR" altLang="en-US" sz="1300" b="1" dirty="0">
                        <a:solidFill>
                          <a:schemeClr val="tx1"/>
                        </a:solidFill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F5E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</a:rPr>
                        <a:t>Ch. 1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G마켓 산스 TTF Light" panose="02000000000000000000" pitchFamily="2" charset="-127"/>
                        <a:ea typeface="G마켓 산스 TTF Light" panose="020000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baseline="0" dirty="0" err="1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환경데이터</a:t>
                      </a:r>
                      <a:r>
                        <a:rPr lang="ko-KR" altLang="en-US" sz="1200" b="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 속성 및 </a:t>
                      </a:r>
                      <a:r>
                        <a:rPr lang="ko-KR" altLang="en-US" sz="1200" b="0" i="0" u="none" strike="noStrike" baseline="0" dirty="0" err="1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통계기초</a:t>
                      </a:r>
                      <a:endParaRPr lang="en-US" altLang="ko-KR" sz="1200" b="0" i="0" u="none" strike="noStrike" baseline="0" dirty="0" smtClean="0">
                        <a:solidFill>
                          <a:schemeClr val="bg1"/>
                        </a:solidFill>
                        <a:latin typeface="G마켓 산스 TTF Light" panose="02000000000000000000" pitchFamily="2" charset="-127"/>
                        <a:ea typeface="G마켓 산스 TTF Light" panose="02000000000000000000" pitchFamily="2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539395"/>
                  </a:ext>
                </a:extLst>
              </a:tr>
              <a:tr h="354108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C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</a:rPr>
                        <a:t>Ch. 2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G마켓 산스 TTF Light" panose="02000000000000000000" pitchFamily="2" charset="-127"/>
                        <a:ea typeface="G마켓 산스 TTF Light" panose="020000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환경데이터분석 소프트웨어</a:t>
                      </a:r>
                      <a:endParaRPr lang="en-US" altLang="ko-KR" sz="1200" b="0" i="0" u="none" strike="noStrike" baseline="0" dirty="0" smtClean="0">
                        <a:solidFill>
                          <a:schemeClr val="bg1"/>
                        </a:solidFill>
                        <a:latin typeface="G마켓 산스 TTF Light" panose="02000000000000000000" pitchFamily="2" charset="-127"/>
                        <a:ea typeface="G마켓 산스 TTF Light" panose="02000000000000000000" pitchFamily="2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552569"/>
                  </a:ext>
                </a:extLst>
              </a:tr>
              <a:tr h="354108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Part</a:t>
                      </a:r>
                      <a:r>
                        <a:rPr lang="en-US" altLang="ko-KR" sz="1300" b="1" baseline="0" dirty="0" smtClean="0"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 2</a:t>
                      </a:r>
                    </a:p>
                    <a:p>
                      <a:pPr algn="ctr" latinLnBrk="1"/>
                      <a:r>
                        <a:rPr lang="ko-KR" altLang="en-US" sz="1300" b="1" baseline="0" dirty="0" smtClean="0"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평균 비교분석</a:t>
                      </a:r>
                      <a:endParaRPr lang="ko-KR" altLang="en-US" sz="1300" b="1" dirty="0"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F5E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</a:rPr>
                        <a:t>Ch. 3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G마켓 산스 TTF Light" panose="02000000000000000000" pitchFamily="2" charset="-127"/>
                        <a:ea typeface="G마켓 산스 TTF Light" panose="020000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가설검정 </a:t>
                      </a:r>
                      <a:r>
                        <a:rPr lang="en-US" altLang="ko-KR" sz="1200" b="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(Hypothesis testing)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G마켓 산스 TTF Light" panose="02000000000000000000" pitchFamily="2" charset="-127"/>
                        <a:ea typeface="G마켓 산스 TTF Light" panose="020000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169517"/>
                  </a:ext>
                </a:extLst>
              </a:tr>
              <a:tr h="354108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C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</a:rPr>
                        <a:t>Ch. 4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G마켓 산스 TTF Light" panose="02000000000000000000" pitchFamily="2" charset="-127"/>
                        <a:ea typeface="G마켓 산스 TTF Light" panose="020000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t-</a:t>
                      </a:r>
                      <a:r>
                        <a:rPr lang="ko-KR" altLang="en-US" sz="120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검정</a:t>
                      </a:r>
                      <a:r>
                        <a:rPr lang="en-US" altLang="ko-KR" sz="120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 (</a:t>
                      </a:r>
                      <a:r>
                        <a:rPr lang="en-US" altLang="ko-KR" sz="1200" b="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t-test)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G마켓 산스 TTF Light" panose="02000000000000000000" pitchFamily="2" charset="-127"/>
                        <a:ea typeface="G마켓 산스 TTF Light" panose="020000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172233"/>
                  </a:ext>
                </a:extLst>
              </a:tr>
              <a:tr h="354108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C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</a:rPr>
                        <a:t>Ch. 5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G마켓 산스 TTF Light" panose="02000000000000000000" pitchFamily="2" charset="-127"/>
                        <a:ea typeface="G마켓 산스 TTF Light" panose="020000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분산분석 </a:t>
                      </a:r>
                      <a:r>
                        <a:rPr lang="en-US" altLang="ko-KR" sz="1200" b="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(</a:t>
                      </a:r>
                      <a:r>
                        <a:rPr lang="en-US" altLang="ko-KR" sz="1200" b="0" i="0" u="none" strike="noStrike" baseline="0" dirty="0" err="1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ANalysis</a:t>
                      </a:r>
                      <a:r>
                        <a:rPr lang="en-US" altLang="ko-KR" sz="1200" b="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 Of </a:t>
                      </a:r>
                      <a:r>
                        <a:rPr lang="en-US" altLang="ko-KR" sz="1200" b="0" i="0" u="none" strike="noStrike" baseline="0" dirty="0" err="1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VAriance</a:t>
                      </a:r>
                      <a:r>
                        <a:rPr lang="en-US" altLang="ko-KR" sz="1200" b="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, ANOVA)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G마켓 산스 TTF Light" panose="02000000000000000000" pitchFamily="2" charset="-127"/>
                        <a:ea typeface="G마켓 산스 TTF Light" panose="020000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606653"/>
                  </a:ext>
                </a:extLst>
              </a:tr>
              <a:tr h="354108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C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</a:rPr>
                        <a:t>Ch. 6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G마켓 산스 TTF Light" panose="02000000000000000000" pitchFamily="2" charset="-127"/>
                        <a:ea typeface="G마켓 산스 TTF Light" panose="020000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baseline="0" dirty="0" err="1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다변량</a:t>
                      </a:r>
                      <a:r>
                        <a:rPr lang="ko-KR" altLang="en-US" sz="1200" b="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 분산분석 </a:t>
                      </a:r>
                      <a:r>
                        <a:rPr lang="en-US" altLang="ko-KR" sz="1200" b="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(Multivariate ANOVA</a:t>
                      </a:r>
                      <a:r>
                        <a:rPr lang="en-US" altLang="ko-KR" sz="120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,</a:t>
                      </a:r>
                      <a:r>
                        <a:rPr lang="en-US" altLang="ko-KR" sz="1200" b="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 MANOVA)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271526"/>
                  </a:ext>
                </a:extLst>
              </a:tr>
              <a:tr h="354108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C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</a:rPr>
                        <a:t>Ch. 7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G마켓 산스 TTF Light" panose="02000000000000000000" pitchFamily="2" charset="-127"/>
                        <a:ea typeface="G마켓 산스 TTF Light" panose="020000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baseline="0" dirty="0" err="1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비모수</a:t>
                      </a:r>
                      <a:r>
                        <a:rPr lang="ko-KR" altLang="en-US" sz="1200" b="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 검정 </a:t>
                      </a:r>
                      <a:r>
                        <a:rPr lang="en-US" altLang="ko-KR" sz="1200" b="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(Non-parametric test)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107950"/>
                  </a:ext>
                </a:extLst>
              </a:tr>
              <a:tr h="354108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Part 3</a:t>
                      </a:r>
                    </a:p>
                    <a:p>
                      <a:pPr algn="ctr" latinLnBrk="1"/>
                      <a:r>
                        <a:rPr lang="ko-KR" altLang="en-US" sz="1300" b="1" dirty="0" smtClean="0"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상관성</a:t>
                      </a:r>
                      <a:endParaRPr lang="en-US" altLang="ko-KR" sz="1300" b="1" dirty="0" smtClean="0"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300" b="1" dirty="0" smtClean="0"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활용 분석</a:t>
                      </a:r>
                      <a:endParaRPr lang="ko-KR" altLang="en-US" sz="1300" b="1" dirty="0"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F5E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</a:rPr>
                        <a:t>Ch. 8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G마켓 산스 TTF Light" panose="02000000000000000000" pitchFamily="2" charset="-127"/>
                        <a:ea typeface="G마켓 산스 TTF Light" panose="020000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baseline="0" dirty="0" err="1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상관분석</a:t>
                      </a:r>
                      <a:r>
                        <a:rPr lang="ko-KR" altLang="en-US" sz="1200" b="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 </a:t>
                      </a:r>
                      <a:r>
                        <a:rPr lang="en-US" altLang="ko-KR" sz="1200" b="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(Correlation analysis) 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296783"/>
                  </a:ext>
                </a:extLst>
              </a:tr>
              <a:tr h="354108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C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</a:rPr>
                        <a:t>Ch. 9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G마켓 산스 TTF Light" panose="02000000000000000000" pitchFamily="2" charset="-127"/>
                        <a:ea typeface="G마켓 산스 TTF Light" panose="020000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회귀분석 </a:t>
                      </a:r>
                      <a:r>
                        <a:rPr lang="en-US" altLang="ko-KR" sz="1200" b="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(Regression analysis)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869622"/>
                  </a:ext>
                </a:extLst>
              </a:tr>
              <a:tr h="354108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C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</a:rPr>
                        <a:t>Ch. 10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G마켓 산스 TTF Light" panose="02000000000000000000" pitchFamily="2" charset="-127"/>
                        <a:ea typeface="G마켓 산스 TTF Light" panose="020000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곡선일치분석 </a:t>
                      </a:r>
                      <a:r>
                        <a:rPr lang="en-US" altLang="ko-KR" sz="1200" b="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(Curve fitting </a:t>
                      </a:r>
                      <a:r>
                        <a:rPr lang="en-US" altLang="ko-KR" sz="120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a</a:t>
                      </a:r>
                      <a:r>
                        <a:rPr lang="en-US" altLang="ko-KR" sz="1200" b="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nalysis)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344845"/>
                  </a:ext>
                </a:extLst>
              </a:tr>
              <a:tr h="35410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Part</a:t>
                      </a:r>
                      <a:r>
                        <a:rPr lang="en-US" altLang="ko-KR" sz="1300" b="1" baseline="0" dirty="0" smtClean="0"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 4</a:t>
                      </a:r>
                    </a:p>
                    <a:p>
                      <a:pPr algn="ctr" latinLnBrk="1"/>
                      <a:r>
                        <a:rPr lang="ko-KR" altLang="en-US" sz="1300" b="1" baseline="0" dirty="0" smtClean="0"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시공간</a:t>
                      </a:r>
                      <a:endParaRPr lang="en-US" altLang="ko-KR" sz="1300" b="1" baseline="0" dirty="0" smtClean="0"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300" b="1" baseline="0" dirty="0" smtClean="0"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분석</a:t>
                      </a:r>
                      <a:endParaRPr lang="ko-KR" altLang="en-US" sz="1300" b="1" dirty="0"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F5E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</a:rPr>
                        <a:t>Ch. 11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G마켓 산스 TTF Light" panose="02000000000000000000" pitchFamily="2" charset="-127"/>
                        <a:ea typeface="G마켓 산스 TTF Light" panose="020000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i="0" u="none" strike="noStrike" baseline="0" dirty="0" err="1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시계열</a:t>
                      </a:r>
                      <a:r>
                        <a:rPr lang="ko-KR" altLang="en-US" sz="1200" b="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 </a:t>
                      </a:r>
                      <a:r>
                        <a:rPr lang="ko-KR" altLang="en-US" sz="120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자료</a:t>
                      </a:r>
                      <a:r>
                        <a:rPr lang="ko-KR" altLang="en-US" sz="1200" b="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분석 </a:t>
                      </a:r>
                      <a:r>
                        <a:rPr lang="en-US" altLang="ko-KR" sz="1200" b="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(Time-series</a:t>
                      </a:r>
                      <a:r>
                        <a:rPr lang="en-US" altLang="ko-KR" sz="1200" b="0" i="0" u="none" strike="noStrike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 d</a:t>
                      </a:r>
                      <a:r>
                        <a:rPr lang="en-US" altLang="ko-KR" sz="1200" b="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ata </a:t>
                      </a:r>
                      <a:r>
                        <a:rPr lang="en-US" altLang="ko-KR" sz="120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a</a:t>
                      </a:r>
                      <a:r>
                        <a:rPr lang="en-US" altLang="ko-KR" sz="1200" b="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nalysis)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G마켓 산스 TTF Light" panose="02000000000000000000" pitchFamily="2" charset="-127"/>
                        <a:ea typeface="G마켓 산스 TTF Light" panose="020000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201999"/>
                  </a:ext>
                </a:extLst>
              </a:tr>
              <a:tr h="354108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C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</a:rPr>
                        <a:t>Ch. 12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G마켓 산스 TTF Light" panose="02000000000000000000" pitchFamily="2" charset="-127"/>
                        <a:ea typeface="G마켓 산스 TTF Light" panose="020000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baseline="0" dirty="0" err="1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시공간분석</a:t>
                      </a:r>
                      <a:r>
                        <a:rPr lang="ko-KR" altLang="en-US" sz="1200" b="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 </a:t>
                      </a:r>
                      <a:r>
                        <a:rPr lang="en-US" altLang="ko-KR" sz="1200" b="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(Spatial and temporal data analysis)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643131"/>
                  </a:ext>
                </a:extLst>
              </a:tr>
              <a:tr h="35410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Part 5</a:t>
                      </a:r>
                    </a:p>
                    <a:p>
                      <a:pPr algn="ctr" latinLnBrk="1"/>
                      <a:r>
                        <a:rPr lang="ko-KR" altLang="en-US" sz="1300" b="1" dirty="0" smtClean="0"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다차원</a:t>
                      </a:r>
                      <a:endParaRPr lang="en-US" altLang="ko-KR" sz="1300" b="1" dirty="0" smtClean="0"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  <a:p>
                      <a:pPr algn="ctr" latinLnBrk="1"/>
                      <a:r>
                        <a:rPr lang="ko-KR" altLang="en-US" sz="1300" b="1" dirty="0" smtClean="0"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해석</a:t>
                      </a:r>
                      <a:endParaRPr lang="en-US" altLang="ko-KR" sz="1300" b="1" dirty="0" smtClean="0"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F5E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</a:rPr>
                        <a:t>Ch. 13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G마켓 산스 TTF Light" panose="02000000000000000000" pitchFamily="2" charset="-127"/>
                        <a:ea typeface="G마켓 산스 TTF Light" panose="020000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i="0" u="none" strike="noStrike" baseline="0" dirty="0" err="1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주성분분석</a:t>
                      </a:r>
                      <a:r>
                        <a:rPr lang="ko-KR" altLang="en-US" sz="120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 </a:t>
                      </a:r>
                      <a:r>
                        <a:rPr lang="en-US" altLang="ko-KR" sz="120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(PCA)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82566"/>
                  </a:ext>
                </a:extLst>
              </a:tr>
              <a:tr h="354108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C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</a:rPr>
                        <a:t>Ch. 14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G마켓 산스 TTF Light" panose="02000000000000000000" pitchFamily="2" charset="-127"/>
                        <a:ea typeface="G마켓 산스 TTF Light" panose="020000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군집분석 </a:t>
                      </a:r>
                      <a:r>
                        <a:rPr lang="en-US" altLang="ko-KR" sz="1200" b="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(Cluster analysis)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G마켓 산스 TTF Light" panose="02000000000000000000" pitchFamily="2" charset="-127"/>
                        <a:ea typeface="G마켓 산스 TTF Light" panose="020000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555252"/>
                  </a:ext>
                </a:extLst>
              </a:tr>
              <a:tr h="354108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Part 6</a:t>
                      </a:r>
                    </a:p>
                    <a:p>
                      <a:pPr algn="ctr" latinLnBrk="1"/>
                      <a:r>
                        <a:rPr lang="ko-KR" altLang="en-US" sz="1300" b="1" dirty="0" smtClean="0">
                          <a:latin typeface="G마켓 산스 TTF Medium" panose="02000000000000000000" pitchFamily="2" charset="-127"/>
                          <a:ea typeface="G마켓 산스 TTF Medium" panose="02000000000000000000" pitchFamily="2" charset="-127"/>
                        </a:rPr>
                        <a:t>불확정성 정량화</a:t>
                      </a:r>
                      <a:endParaRPr lang="ko-KR" altLang="en-US" sz="1300" b="1" dirty="0">
                        <a:latin typeface="G마켓 산스 TTF Medium" panose="02000000000000000000" pitchFamily="2" charset="-127"/>
                        <a:ea typeface="G마켓 산스 TTF Medium" panose="02000000000000000000" pitchFamily="2" charset="-127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F5E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</a:rPr>
                        <a:t>Ch. 15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G마켓 산스 TTF Light" panose="02000000000000000000" pitchFamily="2" charset="-127"/>
                        <a:ea typeface="G마켓 산스 TTF Light" panose="020000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몬테카를로</a:t>
                      </a:r>
                      <a:r>
                        <a:rPr lang="ko-KR" altLang="en-US" sz="120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 시뮬레이션</a:t>
                      </a:r>
                      <a:r>
                        <a:rPr lang="en-US" altLang="ko-KR" sz="1200" b="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 (Monte Carlo simulation)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G마켓 산스 TTF Light" panose="02000000000000000000" pitchFamily="2" charset="-127"/>
                        <a:ea typeface="G마켓 산스 TTF Light" panose="020000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730102"/>
                  </a:ext>
                </a:extLst>
              </a:tr>
              <a:tr h="354108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C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</a:rPr>
                        <a:t>Ch. 16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G마켓 산스 TTF Light" panose="02000000000000000000" pitchFamily="2" charset="-127"/>
                        <a:ea typeface="G마켓 산스 TTF Light" panose="020000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baseline="0" dirty="0" err="1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민감도분석</a:t>
                      </a:r>
                      <a:r>
                        <a:rPr lang="ko-KR" altLang="en-US" sz="1200" b="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 </a:t>
                      </a:r>
                      <a:r>
                        <a:rPr lang="en-US" altLang="ko-KR" sz="1200" b="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(Sensitivity analysis)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490372"/>
                  </a:ext>
                </a:extLst>
              </a:tr>
              <a:tr h="354108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CF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</a:rPr>
                        <a:t>Ch. 17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G마켓 산스 TTF Light" panose="02000000000000000000" pitchFamily="2" charset="-127"/>
                        <a:ea typeface="G마켓 산스 TTF Light" panose="020000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불확실성분석 </a:t>
                      </a:r>
                      <a:r>
                        <a:rPr lang="en-US" altLang="ko-KR" sz="1200" b="0" i="0" u="none" strike="noStrike" baseline="0" dirty="0" smtClean="0">
                          <a:solidFill>
                            <a:schemeClr val="bg1"/>
                          </a:solidFill>
                          <a:latin typeface="G마켓 산스 TTF Light" panose="02000000000000000000" pitchFamily="2" charset="-127"/>
                          <a:ea typeface="G마켓 산스 TTF Light" panose="02000000000000000000" pitchFamily="2" charset="-127"/>
                          <a:cs typeface="함초롬바탕" panose="02030604000101010101" pitchFamily="18" charset="-127"/>
                        </a:rPr>
                        <a:t>(Uncertainty analysis)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G마켓 산스 TTF Light" panose="02000000000000000000" pitchFamily="2" charset="-127"/>
                        <a:ea typeface="G마켓 산스 TTF Light" panose="02000000000000000000" pitchFamily="2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3F5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483841"/>
                  </a:ext>
                </a:extLst>
              </a:tr>
            </a:tbl>
          </a:graphicData>
        </a:graphic>
      </p:graphicFrame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823" y="649011"/>
            <a:ext cx="2305348" cy="1800000"/>
          </a:xfrm>
          <a:prstGeom prst="rect">
            <a:avLst/>
          </a:prstGeom>
        </p:spPr>
      </p:pic>
      <p:grpSp>
        <p:nvGrpSpPr>
          <p:cNvPr id="16" name="그룹 15"/>
          <p:cNvGrpSpPr/>
          <p:nvPr/>
        </p:nvGrpSpPr>
        <p:grpSpPr>
          <a:xfrm>
            <a:off x="1952209" y="9465821"/>
            <a:ext cx="2953582" cy="307777"/>
            <a:chOff x="1170263" y="9491350"/>
            <a:chExt cx="2953582" cy="307777"/>
          </a:xfrm>
        </p:grpSpPr>
        <p:sp>
          <p:nvSpPr>
            <p:cNvPr id="17" name="TextBox 16"/>
            <p:cNvSpPr txBox="1"/>
            <p:nvPr/>
          </p:nvSpPr>
          <p:spPr>
            <a:xfrm>
              <a:off x="1170263" y="9491350"/>
              <a:ext cx="2663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>
                  <a:solidFill>
                    <a:schemeClr val="bg1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광주과학기술원</a:t>
              </a:r>
              <a:r>
                <a:rPr lang="en-US" altLang="ko-KR" sz="1400" dirty="0">
                  <a:solidFill>
                    <a:schemeClr val="bg1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1400" dirty="0" smtClean="0">
                  <a:solidFill>
                    <a:schemeClr val="bg1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국제환경연구소</a:t>
              </a:r>
              <a:endParaRPr lang="ko-KR" altLang="en-US" sz="1400" dirty="0">
                <a:solidFill>
                  <a:schemeClr val="bg1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3845" y="9529451"/>
              <a:ext cx="360000" cy="23225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533590" y="8800822"/>
            <a:ext cx="5806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  <a:latin typeface="+mn-ea"/>
              </a:rPr>
              <a:t>*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</a:rPr>
              <a:t>책의 구성 순서대로 진행하며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</a:rPr>
              <a:t>,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</a:rPr>
              <a:t>환경 통계 관련 책 한권을 마스터할 수 있는 기회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</a:rPr>
              <a:t>!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751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3276" y="649011"/>
            <a:ext cx="33057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83F5EF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환경 통계</a:t>
            </a:r>
            <a:endParaRPr lang="en-US" altLang="ko-KR" sz="3200" b="1" dirty="0">
              <a:solidFill>
                <a:srgbClr val="83F5EF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  <a:p>
            <a:r>
              <a:rPr lang="ko-KR" altLang="en-US" sz="3200" b="1" dirty="0" smtClean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분석 및 실습 교육</a:t>
            </a:r>
            <a:endParaRPr lang="en-US" altLang="ko-KR" sz="3200" b="1" dirty="0" smtClean="0">
              <a:solidFill>
                <a:schemeClr val="bg1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619247" y="2080665"/>
            <a:ext cx="1937084" cy="324000"/>
          </a:xfrm>
          <a:prstGeom prst="roundRect">
            <a:avLst>
              <a:gd name="adj" fmla="val 50000"/>
            </a:avLst>
          </a:prstGeom>
          <a:solidFill>
            <a:srgbClr val="83F5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찾아오는 길</a:t>
            </a:r>
            <a:endParaRPr lang="ko-KR" altLang="en-US" sz="1600" dirty="0">
              <a:solidFill>
                <a:schemeClr val="tx1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2582" y="0"/>
            <a:ext cx="6858000" cy="9907588"/>
          </a:xfrm>
          <a:prstGeom prst="rect">
            <a:avLst/>
          </a:prstGeom>
          <a:noFill/>
          <a:ln w="76200"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직각 삼각형 90"/>
          <p:cNvSpPr/>
          <p:nvPr/>
        </p:nvSpPr>
        <p:spPr>
          <a:xfrm>
            <a:off x="22582" y="9361417"/>
            <a:ext cx="540000" cy="540000"/>
          </a:xfrm>
          <a:prstGeom prst="rtTriangl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직각 삼각형 95"/>
          <p:cNvSpPr/>
          <p:nvPr/>
        </p:nvSpPr>
        <p:spPr>
          <a:xfrm rot="5400000">
            <a:off x="22582" y="-6171"/>
            <a:ext cx="540000" cy="540000"/>
          </a:xfrm>
          <a:prstGeom prst="rtTriangl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직각 삼각형 96"/>
          <p:cNvSpPr/>
          <p:nvPr/>
        </p:nvSpPr>
        <p:spPr>
          <a:xfrm rot="10800000">
            <a:off x="6340582" y="0"/>
            <a:ext cx="540000" cy="540000"/>
          </a:xfrm>
          <a:prstGeom prst="rtTriangl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직각 삼각형 97"/>
          <p:cNvSpPr/>
          <p:nvPr/>
        </p:nvSpPr>
        <p:spPr>
          <a:xfrm rot="16200000">
            <a:off x="6296712" y="9317356"/>
            <a:ext cx="540000" cy="540000"/>
          </a:xfrm>
          <a:prstGeom prst="rtTriangle">
            <a:avLst/>
          </a:prstGeom>
          <a:solidFill>
            <a:srgbClr val="83F5EF"/>
          </a:solidFill>
          <a:ln>
            <a:solidFill>
              <a:srgbClr val="83F5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290" y="546171"/>
            <a:ext cx="2546598" cy="180000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50" y="2643010"/>
            <a:ext cx="5498386" cy="3448692"/>
          </a:xfrm>
          <a:prstGeom prst="rect">
            <a:avLst/>
          </a:prstGeom>
          <a:ln w="28575">
            <a:solidFill>
              <a:srgbClr val="83F5EF"/>
            </a:solidFill>
          </a:ln>
        </p:spPr>
      </p:pic>
      <p:sp>
        <p:nvSpPr>
          <p:cNvPr id="16" name="직사각형 15"/>
          <p:cNvSpPr/>
          <p:nvPr/>
        </p:nvSpPr>
        <p:spPr>
          <a:xfrm>
            <a:off x="562582" y="6736750"/>
            <a:ext cx="59463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300" b="1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KTX/SRT </a:t>
            </a:r>
            <a:r>
              <a:rPr lang="ko-KR" altLang="en-US" sz="1300" b="1" dirty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이용 시 </a:t>
            </a:r>
            <a:r>
              <a:rPr lang="en-US" altLang="ko-KR" sz="1300" b="1" dirty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1300" b="1" dirty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서울 용산</a:t>
            </a:r>
            <a:r>
              <a:rPr lang="en-US" altLang="ko-KR" sz="1300" b="1" dirty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/</a:t>
            </a:r>
            <a:r>
              <a:rPr lang="ko-KR" altLang="en-US" sz="1300" b="1" dirty="0" err="1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수서역</a:t>
            </a:r>
            <a:r>
              <a:rPr lang="ko-KR" altLang="en-US" sz="1300" b="1" dirty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기준</a:t>
            </a:r>
            <a:r>
              <a:rPr lang="en-US" altLang="ko-KR" sz="1300" b="1" dirty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2</a:t>
            </a:r>
            <a:r>
              <a:rPr lang="ko-KR" altLang="en-US" sz="1300" b="1" dirty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시간 </a:t>
            </a:r>
            <a:r>
              <a:rPr lang="en-US" altLang="ko-KR" sz="1300" b="1" dirty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10</a:t>
            </a:r>
            <a:r>
              <a:rPr lang="ko-KR" altLang="en-US" sz="1300" b="1" dirty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분 내외</a:t>
            </a:r>
            <a:r>
              <a:rPr lang="en-US" altLang="ko-KR" sz="1300" b="1" dirty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 </a:t>
            </a:r>
            <a:endParaRPr lang="en-US" altLang="ko-KR" sz="1300" b="1" dirty="0" smtClean="0">
              <a:solidFill>
                <a:srgbClr val="83F5EF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   용산</a:t>
            </a:r>
            <a:r>
              <a:rPr lang="en-US" altLang="ko-KR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/</a:t>
            </a:r>
            <a:r>
              <a:rPr lang="ko-KR" altLang="en-US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수서 </a:t>
            </a:r>
            <a:r>
              <a:rPr lang="en-US" altLang="ko-KR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-&gt; </a:t>
            </a:r>
            <a:r>
              <a:rPr lang="ko-KR" altLang="en-US" sz="1100" dirty="0" err="1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광주송정역</a:t>
            </a:r>
            <a:r>
              <a:rPr lang="ko-KR" altLang="en-US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en-US" altLang="ko-KR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평균 </a:t>
            </a:r>
            <a:r>
              <a:rPr lang="en-US" altLang="ko-KR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1</a:t>
            </a:r>
            <a:r>
              <a:rPr lang="ko-KR" altLang="en-US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시간 </a:t>
            </a:r>
            <a:r>
              <a:rPr lang="en-US" altLang="ko-KR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45</a:t>
            </a:r>
            <a:r>
              <a:rPr lang="ko-KR" altLang="en-US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분 내외</a:t>
            </a:r>
            <a:r>
              <a:rPr lang="en-US" altLang="ko-KR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 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/>
            </a:r>
            <a:b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</a:b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   </a:t>
            </a:r>
            <a:r>
              <a:rPr lang="ko-KR" altLang="en-US" sz="1100" dirty="0" err="1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광주송정역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en-US" altLang="ko-KR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-&gt; </a:t>
            </a:r>
            <a:r>
              <a:rPr lang="ko-KR" altLang="en-US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광주과학기술원 </a:t>
            </a:r>
            <a:r>
              <a:rPr lang="en-US" altLang="ko-KR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택시로 </a:t>
            </a:r>
            <a:r>
              <a:rPr lang="en-US" altLang="ko-KR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25</a:t>
            </a:r>
            <a:r>
              <a:rPr lang="ko-KR" altLang="en-US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분</a:t>
            </a:r>
            <a:r>
              <a:rPr lang="en-US" altLang="ko-KR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</a:t>
            </a:r>
            <a:r>
              <a:rPr lang="en-US" altLang="ko-KR" sz="1100" b="1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/>
            </a:r>
            <a:br>
              <a:rPr lang="en-US" altLang="ko-KR" sz="1100" b="1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</a:br>
            <a:endParaRPr lang="en-US" altLang="ko-KR" sz="1100" b="1" dirty="0" smtClean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ko-KR" altLang="en-US" sz="1300" b="1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자가운전 차량 </a:t>
            </a:r>
            <a:r>
              <a:rPr lang="ko-KR" altLang="en-US" sz="1300" b="1" dirty="0" err="1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이용시</a:t>
            </a:r>
            <a:r>
              <a:rPr lang="ko-KR" altLang="en-US" sz="1300" b="1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en-US" altLang="ko-KR" sz="1300" b="1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1300" b="1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서울기준 약 </a:t>
            </a:r>
            <a:r>
              <a:rPr lang="en-US" altLang="ko-KR" sz="1300" b="1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3</a:t>
            </a:r>
            <a:r>
              <a:rPr lang="ko-KR" altLang="en-US" sz="1300" b="1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시간 </a:t>
            </a:r>
            <a:r>
              <a:rPr lang="en-US" altLang="ko-KR" sz="1300" b="1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30</a:t>
            </a:r>
            <a:r>
              <a:rPr lang="ko-KR" altLang="en-US" sz="1300" b="1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분 소요</a:t>
            </a:r>
            <a:r>
              <a:rPr lang="en-US" altLang="ko-KR" sz="1300" b="1" dirty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</a:t>
            </a:r>
          </a:p>
          <a:p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   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- 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호남고속도로 하행선 방향 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광주 </a:t>
            </a:r>
            <a:r>
              <a:rPr lang="ko-KR" altLang="en-US" sz="1100" dirty="0" err="1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요금소를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지나 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4km 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지점에서 광산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IC(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하남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첨단단지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로</a:t>
            </a:r>
            <a:endParaRPr lang="en-US" altLang="ko-KR" sz="1100" dirty="0" smtClean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r>
              <a:rPr lang="en-US" altLang="ko-KR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    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빠져나와</a:t>
            </a:r>
            <a:r>
              <a:rPr lang="en-US" altLang="ko-KR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첨단 단지 방향으로 우회전한 후 터널을 지나 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1km 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정도 직진하면 좌측에</a:t>
            </a:r>
            <a:endParaRPr lang="en-US" altLang="ko-KR" sz="1100" dirty="0" smtClean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r>
              <a:rPr lang="en-US" altLang="ko-KR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    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광주과학기술원 위치</a:t>
            </a:r>
            <a:endParaRPr lang="en-US" altLang="ko-KR" sz="1100" dirty="0" smtClean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   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- 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호남고속도로 상행선 방향 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: 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서광주를 지나 광산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IC (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하남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, 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첨단단지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로 빠져나와 첨단 단지</a:t>
            </a:r>
            <a:endParaRPr lang="en-US" altLang="ko-KR" sz="1100" dirty="0" smtClean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r>
              <a:rPr lang="en-US" altLang="ko-KR" sz="11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    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방향으로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우회전한 후 터널을 지나 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1km 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정도 직진하면 좌측에 광주과학기술원 위치</a:t>
            </a:r>
            <a:endParaRPr lang="en-US" altLang="ko-KR" sz="11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altLang="ko-KR" sz="1100" b="1" dirty="0" smtClean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ko-KR" altLang="en-US" sz="1300" b="1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고속버스 </a:t>
            </a:r>
            <a:r>
              <a:rPr lang="ko-KR" altLang="en-US" sz="1300" b="1" dirty="0" err="1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이용시</a:t>
            </a:r>
            <a:r>
              <a:rPr lang="ko-KR" altLang="en-US" sz="1300" b="1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en-US" altLang="ko-KR" sz="1300" b="1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1300" b="1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서울기준 약 </a:t>
            </a:r>
            <a:r>
              <a:rPr lang="en-US" altLang="ko-KR" sz="1300" b="1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4</a:t>
            </a:r>
            <a:r>
              <a:rPr lang="ko-KR" altLang="en-US" sz="1300" b="1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시간 소요</a:t>
            </a:r>
            <a:r>
              <a:rPr lang="en-US" altLang="ko-KR" sz="1300" b="1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</a:t>
            </a:r>
          </a:p>
          <a:p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   광주고속버스터미널 하차</a:t>
            </a:r>
            <a:endParaRPr lang="en-US" altLang="ko-KR" sz="1100" dirty="0" smtClean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   터미널 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sym typeface="Wingdings" panose="05000000000000000000" pitchFamily="2" charset="2"/>
              </a:rPr>
              <a:t> 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  <a:sym typeface="Wingdings" panose="05000000000000000000" pitchFamily="2" charset="2"/>
              </a:rPr>
              <a:t>광주과학기술원 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택시로 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20</a:t>
            </a:r>
            <a:r>
              <a:rPr lang="ko-KR" altLang="en-US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분</a:t>
            </a:r>
            <a:r>
              <a:rPr lang="en-US" altLang="ko-KR" sz="11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</a:t>
            </a:r>
            <a:endParaRPr lang="ko-KR" altLang="en-US" sz="1100" dirty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35750" y="6190268"/>
            <a:ext cx="62387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- </a:t>
            </a:r>
            <a:r>
              <a:rPr lang="ko-KR" altLang="en-US" sz="10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서울</a:t>
            </a:r>
            <a:r>
              <a:rPr lang="en-US" altLang="ko-KR" sz="10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/</a:t>
            </a:r>
            <a:r>
              <a:rPr lang="ko-KR" altLang="en-US" sz="10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경기 지역 및 기타 지방에서 오시는 분들께서는 </a:t>
            </a:r>
            <a:r>
              <a:rPr lang="ko-KR" altLang="en-US" sz="1000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아침 </a:t>
            </a:r>
            <a:r>
              <a:rPr lang="en-US" altLang="ko-KR" sz="1000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(</a:t>
            </a:r>
            <a:r>
              <a:rPr lang="ko-KR" altLang="en-US" sz="1000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오전 </a:t>
            </a:r>
            <a:r>
              <a:rPr lang="en-US" altLang="ko-KR" sz="1000" dirty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9</a:t>
            </a:r>
            <a:r>
              <a:rPr lang="ko-KR" altLang="en-US" sz="1000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시</a:t>
            </a:r>
            <a:r>
              <a:rPr lang="en-US" altLang="ko-KR" sz="1000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30</a:t>
            </a:r>
            <a:r>
              <a:rPr lang="ko-KR" altLang="en-US" sz="1000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분</a:t>
            </a:r>
            <a:r>
              <a:rPr lang="en-US" altLang="ko-KR" sz="1000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)</a:t>
            </a:r>
            <a:r>
              <a:rPr lang="ko-KR" altLang="en-US" sz="10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에</a:t>
            </a:r>
            <a:r>
              <a:rPr lang="en-US" altLang="ko-KR" sz="1000" dirty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ko-KR" altLang="en-US" sz="10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수업이 시작하는</a:t>
            </a:r>
            <a:endParaRPr lang="en-US" altLang="ko-KR" sz="1000" dirty="0" smtClean="0">
              <a:solidFill>
                <a:schemeClr val="bg1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  <a:p>
            <a:r>
              <a:rPr lang="ko-KR" altLang="en-US" sz="1000" dirty="0" smtClean="0">
                <a:solidFill>
                  <a:schemeClr val="bg1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  관계로 수업에 늦지 않도록 </a:t>
            </a:r>
            <a:r>
              <a:rPr lang="ko-KR" altLang="en-US" sz="1000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전날 미리 오셔서 학교 근처에서</a:t>
            </a:r>
            <a:r>
              <a:rPr lang="en-US" altLang="ko-KR" sz="1000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 </a:t>
            </a:r>
            <a:r>
              <a:rPr lang="ko-KR" altLang="en-US" sz="1000" dirty="0" smtClean="0">
                <a:solidFill>
                  <a:srgbClr val="83F5EF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숙박하시는 것을 추천</a:t>
            </a:r>
            <a:endParaRPr lang="ko-KR" altLang="en-US" sz="1000" dirty="0">
              <a:solidFill>
                <a:srgbClr val="83F5EF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1952209" y="9465821"/>
            <a:ext cx="2953582" cy="307777"/>
            <a:chOff x="1170263" y="9491350"/>
            <a:chExt cx="2953582" cy="307777"/>
          </a:xfrm>
        </p:grpSpPr>
        <p:sp>
          <p:nvSpPr>
            <p:cNvPr id="18" name="TextBox 17"/>
            <p:cNvSpPr txBox="1"/>
            <p:nvPr/>
          </p:nvSpPr>
          <p:spPr>
            <a:xfrm>
              <a:off x="1170263" y="9491350"/>
              <a:ext cx="2663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>
                  <a:solidFill>
                    <a:schemeClr val="bg1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광주과학기술원</a:t>
              </a:r>
              <a:r>
                <a:rPr lang="en-US" altLang="ko-KR" sz="1400" dirty="0">
                  <a:solidFill>
                    <a:schemeClr val="bg1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1400" dirty="0" smtClean="0">
                  <a:solidFill>
                    <a:schemeClr val="bg1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국제환경연구소</a:t>
              </a:r>
              <a:endParaRPr lang="ko-KR" altLang="en-US" sz="1400" dirty="0">
                <a:solidFill>
                  <a:schemeClr val="bg1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3845" y="9529451"/>
              <a:ext cx="360000" cy="232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452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9114</TotalTime>
  <Words>611</Words>
  <Application>Microsoft Office PowerPoint</Application>
  <PresentationFormat>사용자 지정</PresentationFormat>
  <Paragraphs>151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8" baseType="lpstr">
      <vt:lpstr>맑은 고딕</vt:lpstr>
      <vt:lpstr>Wingdings</vt:lpstr>
      <vt:lpstr>함초롬바탕</vt:lpstr>
      <vt:lpstr>에스코어 드림 9 Black</vt:lpstr>
      <vt:lpstr>Arial</vt:lpstr>
      <vt:lpstr>조선일보명조</vt:lpstr>
      <vt:lpstr>G마켓 산스 TTF Light</vt:lpstr>
      <vt:lpstr>에스코어 드림 7 ExtraBold</vt:lpstr>
      <vt:lpstr>에스코어 드림 5 Medium</vt:lpstr>
      <vt:lpstr>G마켓 산스 TTF Bold</vt:lpstr>
      <vt:lpstr>G마켓 산스 TTF Medium</vt:lpstr>
      <vt:lpstr>Calibri Light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Yim</dc:creator>
  <cp:lastModifiedBy>Jeongwoo</cp:lastModifiedBy>
  <cp:revision>220</cp:revision>
  <dcterms:created xsi:type="dcterms:W3CDTF">2015-06-08T06:41:24Z</dcterms:created>
  <dcterms:modified xsi:type="dcterms:W3CDTF">2020-05-26T01:45:59Z</dcterms:modified>
</cp:coreProperties>
</file>