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735763" cy="9866313"/>
  <p:defaultTextStyle>
    <a:defPPr>
      <a:defRPr lang="ko-KR"/>
    </a:defPPr>
    <a:lvl1pPr marL="0" algn="l" defTabSz="914309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7" algn="l" defTabSz="914309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1" algn="l" defTabSz="914309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1" clrIdx="0">
    <p:extLst>
      <p:ext uri="{19B8F6BF-5375-455C-9EA6-DF929625EA0E}">
        <p15:presenceInfo xmlns:p15="http://schemas.microsoft.com/office/powerpoint/2012/main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42EA"/>
    <a:srgbClr val="2313F5"/>
    <a:srgbClr val="7A71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55"/>
  </p:normalViewPr>
  <p:slideViewPr>
    <p:cSldViewPr>
      <p:cViewPr varScale="1">
        <p:scale>
          <a:sx n="82" d="100"/>
          <a:sy n="82" d="100"/>
        </p:scale>
        <p:origin x="3042" y="108"/>
      </p:cViewPr>
      <p:guideLst>
        <p:guide orient="horz" pos="2880"/>
        <p:guide pos="2160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D458D-A8D8-4283-BF05-8EA7504D38D9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17564-1608-4B17-8ACE-FE3CCB0978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955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17564-1608-4B17-8ACE-FE3CCB09786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4136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3" y="2840572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1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783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8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9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616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892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8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8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352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594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2" y="2046819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007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093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98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4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959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816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  <a:prstGeom prst="rect">
            <a:avLst/>
          </a:prstGeom>
        </p:spPr>
        <p:txBody>
          <a:bodyPr vert="horz" lIns="91431" tIns="45715" rIns="91431" bIns="45715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5"/>
            <a:ext cx="6172200" cy="6034617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DC49-AE6C-441A-BA1D-0EF69CCD0FBE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3" y="8475137"/>
            <a:ext cx="2171700" cy="486833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33EC8-8FBF-4D3E-9DB4-A7AE34EE7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137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09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6" indent="-342866" algn="l" defTabSz="914309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6" indent="-285722" algn="l" defTabSz="914309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7" algn="l" defTabSz="914309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7" algn="l" defTabSz="914309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indent="-228577" algn="l" defTabSz="914309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30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1907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9176" y="0"/>
            <a:ext cx="6767299" cy="369322"/>
          </a:xfrm>
          <a:prstGeom prst="rect">
            <a:avLst/>
          </a:prstGeom>
          <a:noFill/>
        </p:spPr>
        <p:txBody>
          <a:bodyPr wrap="square" lIns="91431" tIns="45715" rIns="91431" bIns="45715" rtlCol="0">
            <a:spAutoFit/>
          </a:bodyPr>
          <a:lstStyle/>
          <a:p>
            <a:r>
              <a:rPr lang="en-US" altLang="ko-KR" b="1" dirty="0">
                <a:solidFill>
                  <a:schemeClr val="accent5">
                    <a:lumMod val="75000"/>
                  </a:schemeClr>
                </a:solidFill>
              </a:rPr>
              <a:t>International Workshop on </a:t>
            </a:r>
            <a:r>
              <a:rPr lang="en-US" altLang="ko-KR" b="1" dirty="0" err="1">
                <a:solidFill>
                  <a:schemeClr val="accent5">
                    <a:lumMod val="75000"/>
                  </a:schemeClr>
                </a:solidFill>
              </a:rPr>
              <a:t>Bioresource</a:t>
            </a:r>
            <a:r>
              <a:rPr lang="en-US" altLang="ko-KR" b="1" dirty="0">
                <a:solidFill>
                  <a:schemeClr val="accent5">
                    <a:lumMod val="75000"/>
                  </a:schemeClr>
                </a:solidFill>
              </a:rPr>
              <a:t> and Sustainability</a:t>
            </a:r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99683"/>
              </p:ext>
            </p:extLst>
          </p:nvPr>
        </p:nvGraphicFramePr>
        <p:xfrm>
          <a:off x="54343" y="2131872"/>
          <a:ext cx="6732132" cy="6554110"/>
        </p:xfrm>
        <a:graphic>
          <a:graphicData uri="http://schemas.openxmlformats.org/drawingml/2006/table">
            <a:tbl>
              <a:tblPr/>
              <a:tblGrid>
                <a:gridCol w="1346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5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4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Time</a:t>
                      </a:r>
                      <a:endParaRPr lang="ko-KR" altLang="en-US" sz="1100" kern="0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0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500" b="1" kern="0" spc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</a:t>
                      </a:r>
                      <a:endParaRPr lang="en-US" sz="1400" b="1" kern="0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46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16:10~16:15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Opening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49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16:15~16:20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Ashok Pandey</a:t>
                      </a:r>
                      <a:r>
                        <a:rPr lang="en-US" altLang="ko-KR" sz="1400" b="1" kern="0" spc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(Distinguished</a:t>
                      </a: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Scientist at 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CSIR-IITR, Editor-in-chief</a:t>
                      </a: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en-US" altLang="ko-KR" sz="1200" b="1" i="1" kern="0" spc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Bioresource</a:t>
                      </a:r>
                      <a:r>
                        <a:rPr lang="en-US" altLang="ko-KR" sz="1200" b="1" i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Technology</a:t>
                      </a:r>
                      <a:r>
                        <a:rPr lang="en-US" altLang="ko-KR" sz="1200" b="1" i="0" kern="0" spc="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altLang="ko-KR" sz="12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Yonsei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Frontier Outstanding Scholar)</a:t>
                      </a:r>
                    </a:p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kern="0" spc="0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Welcome</a:t>
                      </a:r>
                      <a:r>
                        <a:rPr lang="en-US" altLang="ko-KR" sz="1400" b="1" kern="0" spc="0" baseline="0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ko-KR" sz="1400" b="1" kern="0" spc="0" baseline="0" dirty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address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7164947"/>
                  </a:ext>
                </a:extLst>
              </a:tr>
              <a:tr h="18887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16:20~16:35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Sang-</a:t>
                      </a:r>
                      <a:r>
                        <a:rPr lang="en-US" sz="1400" b="1" kern="0" spc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Hyoun</a:t>
                      </a: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Kim </a:t>
                      </a:r>
                      <a:r>
                        <a:rPr lang="en-US" sz="1400" b="1" kern="0" spc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(Yonsei University)</a:t>
                      </a: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Biohydrogen production from waste biomass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93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16:35~16:50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Yong-</a:t>
                      </a:r>
                      <a:r>
                        <a:rPr kumimoji="0" lang="en-US" altLang="ko-KR" sz="14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Sik</a:t>
                      </a: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 Ok</a:t>
                      </a:r>
                      <a:r>
                        <a:rPr kumimoji="0" lang="ko-KR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ko-K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(Korea University)</a:t>
                      </a:r>
                      <a:endParaRPr kumimoji="0" lang="ko-KR" altLang="en-US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09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SMART Biochar Technology — A shifting paradigm </a:t>
                      </a:r>
                      <a:r>
                        <a:rPr kumimoji="0" lang="en-US" altLang="ko-KR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towards advanced </a:t>
                      </a: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materials and energy/environmental research</a:t>
                      </a:r>
                      <a:endParaRPr kumimoji="0" lang="en-US" altLang="ko-KR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59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함초롬바탕" panose="02030604000101010101" pitchFamily="18" charset="-127"/>
                          <a:cs typeface="Calibri" panose="020F0502020204030204" pitchFamily="34" charset="0"/>
                        </a:rPr>
                        <a:t>16:50~17:05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함초롬바탕" panose="02030604000101010101" pitchFamily="18" charset="-127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Hojeong</a:t>
                      </a: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 Kang </a:t>
                      </a:r>
                      <a:r>
                        <a:rPr kumimoji="0" lang="en-US" altLang="ko-K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(Yonsei University)</a:t>
                      </a:r>
                    </a:p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Human intervention in carbon cycle of wetlands</a:t>
                      </a:r>
                      <a:endParaRPr kumimoji="0" lang="en-US" altLang="ko-KR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함초롬바탕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967080"/>
                  </a:ext>
                </a:extLst>
              </a:tr>
              <a:tr h="388112">
                <a:tc>
                  <a:txBody>
                    <a:bodyPr/>
                    <a:lstStyle/>
                    <a:p>
                      <a:pPr marL="0" marR="0" lvl="0" indent="0" algn="ctr" defTabSz="91430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함초롬바탕" panose="02030604000101010101" pitchFamily="18" charset="-127"/>
                          <a:cs typeface="Calibri" panose="020F0502020204030204" pitchFamily="34" charset="0"/>
                        </a:rPr>
                        <a:t>17:05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함초롬바탕" panose="02030604000101010101" pitchFamily="18" charset="-127"/>
                          <a:cs typeface="Calibri" panose="020F0502020204030204" pitchFamily="34" charset="0"/>
                        </a:rPr>
                        <a:t>~17:15</a:t>
                      </a:r>
                      <a:endParaRPr lang="en-US" altLang="ko-KR" sz="1200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함초롬바탕" panose="02030604000101010101" pitchFamily="18" charset="-127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kern="0" spc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Jin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-Suk Lee</a:t>
                      </a:r>
                      <a:r>
                        <a:rPr lang="en-US" altLang="ko-KR" sz="1400" b="1" kern="0" spc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(Korea Institute of Energy Research)</a:t>
                      </a:r>
                    </a:p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Bioenergy R&amp;D in KIER</a:t>
                      </a:r>
                      <a:endParaRPr kumimoji="0" lang="en-US" altLang="ko-KR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함초롬바탕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085387"/>
                  </a:ext>
                </a:extLst>
              </a:tr>
              <a:tr h="506415">
                <a:tc>
                  <a:txBody>
                    <a:bodyPr/>
                    <a:lstStyle/>
                    <a:p>
                      <a:pPr marL="0" marR="0" lvl="0" indent="0" algn="ctr" defTabSz="91430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함초롬바탕" panose="02030604000101010101" pitchFamily="18" charset="-127"/>
                          <a:cs typeface="Calibri" panose="020F0502020204030204" pitchFamily="34" charset="0"/>
                        </a:rPr>
                        <a:t>17:15~17:20</a:t>
                      </a:r>
                      <a:endParaRPr lang="en-US" altLang="ko-KR" sz="1200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함초롬바탕" panose="02030604000101010101" pitchFamily="18" charset="-127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Remarks by Prof Sang Jun Sim </a:t>
                      </a:r>
                      <a:r>
                        <a:rPr kumimoji="0" lang="en-US" altLang="ko-K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함초롬바탕"/>
                          <a:cs typeface="Calibri" panose="020F0502020204030204" pitchFamily="34" charset="0"/>
                        </a:rPr>
                        <a:t>(Korea University)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3335159"/>
                  </a:ext>
                </a:extLst>
              </a:tr>
              <a:tr h="3337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17:20~17:35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Ashok Pandey</a:t>
                      </a:r>
                      <a:r>
                        <a:rPr lang="en-US" altLang="ko-KR" sz="1400" b="1" kern="0" spc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(Distinguished</a:t>
                      </a:r>
                      <a:r>
                        <a:rPr lang="en-US" altLang="ko-KR" sz="1200" b="1" kern="0" spc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Scientist at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CSIR-IITR, 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Editor-in-chief</a:t>
                      </a:r>
                      <a:r>
                        <a:rPr lang="en-US" altLang="ko-KR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en-US" altLang="ko-KR" sz="1200" b="1" i="1" kern="0" spc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Bioresource</a:t>
                      </a:r>
                      <a:r>
                        <a:rPr lang="en-US" altLang="ko-KR" sz="1200" b="1" i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Technology</a:t>
                      </a:r>
                      <a:r>
                        <a:rPr lang="en-US" altLang="ko-KR" sz="1200" b="1" i="0" kern="0" spc="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altLang="ko-KR" sz="12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Yonsei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Frontier Outstanding Scholar)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309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Bioresource Technology – </a:t>
                      </a:r>
                      <a:r>
                        <a:rPr kumimoji="0" lang="en-US" altLang="ko-KR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Some important </a:t>
                      </a: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tips and discussion </a:t>
                      </a:r>
                      <a:r>
                        <a:rPr kumimoji="0" lang="en-US" altLang="ko-KR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for</a:t>
                      </a:r>
                      <a:br>
                        <a:rPr kumimoji="0" lang="en-US" altLang="ko-KR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en-US" altLang="ko-KR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path </a:t>
                      </a:r>
                      <a:r>
                        <a:rPr kumimoji="0" lang="en-US" altLang="ko-KR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forward</a:t>
                      </a:r>
                      <a:endParaRPr kumimoji="0" lang="en-US" altLang="ko-KR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함초롬바탕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177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17:35~17:50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09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Discussion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676379"/>
                  </a:ext>
                </a:extLst>
              </a:tr>
            </a:tbl>
          </a:graphicData>
        </a:graphic>
      </p:graphicFrame>
      <p:sp>
        <p:nvSpPr>
          <p:cNvPr id="40" name="직사각형 39"/>
          <p:cNvSpPr/>
          <p:nvPr/>
        </p:nvSpPr>
        <p:spPr>
          <a:xfrm>
            <a:off x="-10641" y="824605"/>
            <a:ext cx="6787178" cy="1061819"/>
          </a:xfrm>
          <a:prstGeom prst="rect">
            <a:avLst/>
          </a:prstGeom>
        </p:spPr>
        <p:txBody>
          <a:bodyPr wrap="square" lIns="91431" tIns="45715" rIns="91431" bIns="45715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</a:rPr>
              <a:t>l Time</a:t>
            </a:r>
            <a:r>
              <a:rPr lang="ko-KR" altLang="en-US" sz="1400" b="1" dirty="0">
                <a:solidFill>
                  <a:schemeClr val="bg1"/>
                </a:solidFill>
              </a:rPr>
              <a:t>   </a:t>
            </a:r>
            <a:r>
              <a:rPr lang="en-US" altLang="ko-KR" sz="1400" b="1" dirty="0">
                <a:solidFill>
                  <a:schemeClr val="bg1"/>
                </a:solidFill>
              </a:rPr>
              <a:t>l </a:t>
            </a:r>
            <a:r>
              <a:rPr lang="en-US" altLang="ko-KR" sz="1400" b="1" dirty="0">
                <a:solidFill>
                  <a:schemeClr val="accent2"/>
                </a:solidFill>
              </a:rPr>
              <a:t>26</a:t>
            </a:r>
            <a:r>
              <a:rPr lang="en-US" altLang="ko-KR" sz="1400" b="1" baseline="30000" dirty="0">
                <a:solidFill>
                  <a:schemeClr val="accent2"/>
                </a:solidFill>
              </a:rPr>
              <a:t>th</a:t>
            </a:r>
            <a:r>
              <a:rPr lang="en-US" altLang="ko-KR" sz="1400" b="1" dirty="0">
                <a:solidFill>
                  <a:schemeClr val="accent2"/>
                </a:solidFill>
              </a:rPr>
              <a:t> March </a:t>
            </a:r>
            <a:r>
              <a:rPr lang="en-US" altLang="ko-KR" sz="1400" b="1" dirty="0">
                <a:solidFill>
                  <a:schemeClr val="bg1"/>
                </a:solidFill>
              </a:rPr>
              <a:t>2019 (Tue) </a:t>
            </a:r>
            <a:r>
              <a:rPr lang="en-US" altLang="ko-KR" sz="1400" b="1" dirty="0" smtClean="0">
                <a:solidFill>
                  <a:schemeClr val="bg1"/>
                </a:solidFill>
              </a:rPr>
              <a:t>16:10~17:50</a:t>
            </a:r>
            <a:endParaRPr lang="en-US" altLang="ko-KR" sz="1400" b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</a:rPr>
              <a:t>l Venue l </a:t>
            </a:r>
            <a:r>
              <a:rPr lang="en-US" altLang="ko-KR" sz="1200" b="1" dirty="0">
                <a:solidFill>
                  <a:schemeClr val="bg1"/>
                </a:solidFill>
              </a:rPr>
              <a:t>D407 Engineering Hall, </a:t>
            </a:r>
            <a:r>
              <a:rPr lang="en-US" altLang="ko-KR" sz="1200" b="1" dirty="0" err="1">
                <a:solidFill>
                  <a:schemeClr val="bg1"/>
                </a:solidFill>
              </a:rPr>
              <a:t>Yonsei</a:t>
            </a:r>
            <a:r>
              <a:rPr lang="en-US" altLang="ko-KR" sz="1200" b="1" dirty="0">
                <a:solidFill>
                  <a:schemeClr val="bg1"/>
                </a:solidFill>
              </a:rPr>
              <a:t> University (</a:t>
            </a:r>
            <a:r>
              <a:rPr lang="ko-KR" altLang="en-US" sz="1200" b="1" dirty="0">
                <a:solidFill>
                  <a:schemeClr val="bg1"/>
                </a:solidFill>
              </a:rPr>
              <a:t>연세대학교 제</a:t>
            </a:r>
            <a:r>
              <a:rPr lang="en-US" altLang="ko-KR" sz="1200" b="1" dirty="0">
                <a:solidFill>
                  <a:schemeClr val="bg1"/>
                </a:solidFill>
              </a:rPr>
              <a:t>4</a:t>
            </a:r>
            <a:r>
              <a:rPr lang="ko-KR" altLang="en-US" sz="1200" b="1" dirty="0">
                <a:solidFill>
                  <a:schemeClr val="bg1"/>
                </a:solidFill>
              </a:rPr>
              <a:t>공학관 </a:t>
            </a:r>
            <a:r>
              <a:rPr lang="en-US" altLang="ko-KR" sz="1200" b="1" dirty="0">
                <a:solidFill>
                  <a:schemeClr val="bg1"/>
                </a:solidFill>
              </a:rPr>
              <a:t>D407</a:t>
            </a:r>
            <a:r>
              <a:rPr lang="ko-KR" altLang="en-US" sz="1200" b="1" dirty="0">
                <a:solidFill>
                  <a:schemeClr val="bg1"/>
                </a:solidFill>
              </a:rPr>
              <a:t>호</a:t>
            </a:r>
            <a:r>
              <a:rPr lang="en-US" altLang="ko-KR" sz="1200" b="1" dirty="0">
                <a:solidFill>
                  <a:schemeClr val="bg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</a:rPr>
              <a:t>l</a:t>
            </a:r>
            <a:r>
              <a:rPr lang="ko-KR" altLang="en-US" sz="1400" b="1" dirty="0">
                <a:solidFill>
                  <a:schemeClr val="bg1"/>
                </a:solidFill>
              </a:rPr>
              <a:t> </a:t>
            </a:r>
            <a:r>
              <a:rPr lang="en-US" altLang="ko-KR" sz="1400" b="1" dirty="0">
                <a:solidFill>
                  <a:schemeClr val="bg1"/>
                </a:solidFill>
              </a:rPr>
              <a:t>Host   l</a:t>
            </a:r>
            <a:r>
              <a:rPr lang="en-US" altLang="ko-KR" sz="1200" b="1" dirty="0">
                <a:solidFill>
                  <a:schemeClr val="bg1"/>
                </a:solidFill>
              </a:rPr>
              <a:t> Creative Human Resources Center for Resilient 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Infrastructure, </a:t>
            </a:r>
            <a:r>
              <a:rPr lang="en-US" altLang="ko-KR" sz="1200" b="1" dirty="0" err="1" smtClean="0">
                <a:solidFill>
                  <a:schemeClr val="bg1"/>
                </a:solidFill>
              </a:rPr>
              <a:t>Yonsei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 University</a:t>
            </a:r>
            <a:endParaRPr lang="en-US" altLang="ko-KR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2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_x701964800" descr="EMB0000331c331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2" y="539552"/>
            <a:ext cx="6213475" cy="4375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_x701965160" descr="EMB0000331c331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2" y="5027393"/>
            <a:ext cx="6213475" cy="382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28625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2509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174</Words>
  <Application>Microsoft Office PowerPoint</Application>
  <PresentationFormat>화면 슬라이드 쇼(4:3)</PresentationFormat>
  <Paragraphs>31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함초롬바탕</vt:lpstr>
      <vt:lpstr>Arial</vt:lpstr>
      <vt:lpstr>Calibri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Seojun</dc:creator>
  <cp:lastModifiedBy>Windows User</cp:lastModifiedBy>
  <cp:revision>60</cp:revision>
  <cp:lastPrinted>2019-03-18T08:09:39Z</cp:lastPrinted>
  <dcterms:created xsi:type="dcterms:W3CDTF">2019-03-04T06:51:36Z</dcterms:created>
  <dcterms:modified xsi:type="dcterms:W3CDTF">2019-03-19T08:35:40Z</dcterms:modified>
</cp:coreProperties>
</file>